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7" r:id="rId1"/>
  </p:sldMasterIdLst>
  <p:notesMasterIdLst>
    <p:notesMasterId r:id="rId68"/>
  </p:notesMasterIdLst>
  <p:sldIdLst>
    <p:sldId id="306" r:id="rId2"/>
    <p:sldId id="316" r:id="rId3"/>
    <p:sldId id="312" r:id="rId4"/>
    <p:sldId id="384" r:id="rId5"/>
    <p:sldId id="318" r:id="rId6"/>
    <p:sldId id="443" r:id="rId7"/>
    <p:sldId id="630" r:id="rId8"/>
    <p:sldId id="631" r:id="rId9"/>
    <p:sldId id="632" r:id="rId10"/>
    <p:sldId id="584" r:id="rId11"/>
    <p:sldId id="560" r:id="rId12"/>
    <p:sldId id="633" r:id="rId13"/>
    <p:sldId id="665" r:id="rId14"/>
    <p:sldId id="587" r:id="rId15"/>
    <p:sldId id="588" r:id="rId16"/>
    <p:sldId id="634" r:id="rId17"/>
    <p:sldId id="635" r:id="rId18"/>
    <p:sldId id="681" r:id="rId19"/>
    <p:sldId id="398" r:id="rId20"/>
    <p:sldId id="538" r:id="rId21"/>
    <p:sldId id="322" r:id="rId22"/>
    <p:sldId id="636" r:id="rId23"/>
    <p:sldId id="637" r:id="rId24"/>
    <p:sldId id="386" r:id="rId25"/>
    <p:sldId id="403" r:id="rId26"/>
    <p:sldId id="638" r:id="rId27"/>
    <p:sldId id="639" r:id="rId28"/>
    <p:sldId id="669" r:id="rId29"/>
    <p:sldId id="640" r:id="rId30"/>
    <p:sldId id="671" r:id="rId31"/>
    <p:sldId id="387" r:id="rId32"/>
    <p:sldId id="409" r:id="rId33"/>
    <p:sldId id="641" r:id="rId34"/>
    <p:sldId id="642" r:id="rId35"/>
    <p:sldId id="643" r:id="rId36"/>
    <p:sldId id="576" r:id="rId37"/>
    <p:sldId id="577" r:id="rId38"/>
    <p:sldId id="644" r:id="rId39"/>
    <p:sldId id="645" r:id="rId40"/>
    <p:sldId id="646" r:id="rId41"/>
    <p:sldId id="647" r:id="rId42"/>
    <p:sldId id="648" r:id="rId43"/>
    <p:sldId id="649" r:id="rId44"/>
    <p:sldId id="650" r:id="rId45"/>
    <p:sldId id="651" r:id="rId46"/>
    <p:sldId id="652" r:id="rId47"/>
    <p:sldId id="653" r:id="rId48"/>
    <p:sldId id="575" r:id="rId49"/>
    <p:sldId id="506" r:id="rId50"/>
    <p:sldId id="505" r:id="rId51"/>
    <p:sldId id="682" r:id="rId52"/>
    <p:sldId id="654" r:id="rId53"/>
    <p:sldId id="655" r:id="rId54"/>
    <p:sldId id="656" r:id="rId55"/>
    <p:sldId id="657" r:id="rId56"/>
    <p:sldId id="658" r:id="rId57"/>
    <p:sldId id="659" r:id="rId58"/>
    <p:sldId id="660" r:id="rId59"/>
    <p:sldId id="661" r:id="rId60"/>
    <p:sldId id="680" r:id="rId61"/>
    <p:sldId id="662" r:id="rId62"/>
    <p:sldId id="663" r:id="rId63"/>
    <p:sldId id="683" r:id="rId64"/>
    <p:sldId id="664" r:id="rId65"/>
    <p:sldId id="628" r:id="rId66"/>
    <p:sldId id="303" r:id="rId67"/>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5153"/>
    <a:srgbClr val="8A8A8A"/>
    <a:srgbClr val="6B6B6B"/>
    <a:srgbClr val="264DAE"/>
    <a:srgbClr val="4ADAD7"/>
    <a:srgbClr val="90A3A6"/>
    <a:srgbClr val="EDDFF5"/>
    <a:srgbClr val="493B93"/>
    <a:srgbClr val="808080"/>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83570" autoAdjust="0"/>
  </p:normalViewPr>
  <p:slideViewPr>
    <p:cSldViewPr snapToGrid="0">
      <p:cViewPr>
        <p:scale>
          <a:sx n="80" d="100"/>
          <a:sy n="80" d="100"/>
        </p:scale>
        <p:origin x="-90" y="-3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a:defRPr sz="1200"/>
            </a:lvl1pPr>
          </a:lstStyle>
          <a:p>
            <a:fld id="{0AD33006-993C-46CE-BE81-A42F2D8A6269}" type="datetimeFigureOut">
              <a:rPr lang="en-US" smtClean="0"/>
              <a:t>7/17/2015</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lIns="91440" tIns="45720" rIns="91440" bIns="45720" rtlCol="0" anchor="b"/>
          <a:lstStyle>
            <a:lvl1pPr algn="r">
              <a:defRPr sz="1200"/>
            </a:lvl1pPr>
          </a:lstStyle>
          <a:p>
            <a:fld id="{AC72CD79-D36A-4E01-AE1C-064887FE954D}" type="slidenum">
              <a:rPr lang="en-US" smtClean="0"/>
              <a:t>‹#›</a:t>
            </a:fld>
            <a:endParaRPr lang="en-US"/>
          </a:p>
        </p:txBody>
      </p:sp>
    </p:spTree>
    <p:extLst>
      <p:ext uri="{BB962C8B-B14F-4D97-AF65-F5344CB8AC3E}">
        <p14:creationId xmlns:p14="http://schemas.microsoft.com/office/powerpoint/2010/main" val="2104272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11.1.1.1 </a:t>
            </a:r>
            <a:r>
              <a:rPr lang="en-US" sz="1200" dirty="0" smtClean="0"/>
              <a:t>Small</a:t>
            </a:r>
            <a:r>
              <a:rPr lang="en-US" sz="1200" baseline="0" dirty="0" smtClean="0"/>
              <a:t> Network Topologies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11.1.3.2</a:t>
            </a:r>
            <a:r>
              <a:rPr lang="en-US" baseline="0" dirty="0" smtClean="0"/>
              <a:t> Protocol Analysis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11.1.3.3</a:t>
            </a:r>
            <a:r>
              <a:rPr lang="en-US" baseline="0" dirty="0" smtClean="0"/>
              <a:t> Employee Network Utilization</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11.1.3.3</a:t>
            </a:r>
            <a:r>
              <a:rPr lang="en-US" baseline="0" dirty="0" smtClean="0"/>
              <a:t> Employee Network Utilization (Cont.)</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11.2.1.1 Types of Threats</a:t>
            </a:r>
          </a:p>
          <a:p>
            <a:r>
              <a:rPr lang="en-US" dirty="0" smtClean="0"/>
              <a:t>Information Theft:</a:t>
            </a:r>
          </a:p>
          <a:p>
            <a:r>
              <a:rPr lang="en-US" dirty="0" smtClean="0"/>
              <a:t>Breaking into a computer to obtain confidential information. Information can be used or sold for various purposes. Example: stealing an organization's proprietary information, such as research and development information.</a:t>
            </a:r>
          </a:p>
          <a:p>
            <a:endParaRPr lang="en-US" dirty="0" smtClean="0"/>
          </a:p>
          <a:p>
            <a:r>
              <a:rPr lang="en-US" dirty="0" smtClean="0"/>
              <a:t>Data Loss and Manipulation:</a:t>
            </a:r>
          </a:p>
          <a:p>
            <a:r>
              <a:rPr lang="en-US" dirty="0" smtClean="0"/>
              <a:t>Breaking into a computer to destroy or alter data records. Examples of data loss: sending a virus that reformats a computer's hard drive. Examples of data manipulation: breaking into a records system to change information, such as the price of an item.</a:t>
            </a:r>
          </a:p>
          <a:p>
            <a:endParaRPr lang="en-US" dirty="0" smtClean="0"/>
          </a:p>
          <a:p>
            <a:r>
              <a:rPr lang="en-US" dirty="0" smtClean="0"/>
              <a:t>Identity Theft:</a:t>
            </a:r>
          </a:p>
          <a:p>
            <a:r>
              <a:rPr lang="en-US" dirty="0" smtClean="0"/>
              <a:t>A form of information theft where personal information is stolen for the purpose of taking over someone's identity. Using this information, an individual can obtain legal documents, apply for credit, and make unauthorized online purchases. Identity theft is a growing problem costing billions of dollars per year.</a:t>
            </a:r>
          </a:p>
          <a:p>
            <a:endParaRPr lang="en-US" dirty="0" smtClean="0"/>
          </a:p>
          <a:p>
            <a:r>
              <a:rPr lang="en-US" dirty="0" smtClean="0"/>
              <a:t>Disruption of Service:</a:t>
            </a:r>
          </a:p>
          <a:p>
            <a:r>
              <a:rPr lang="en-US" dirty="0" smtClean="0"/>
              <a:t>Preventing legitimate users from accessing services to which they should be </a:t>
            </a:r>
            <a:r>
              <a:rPr lang="en-US" dirty="0" err="1" smtClean="0"/>
              <a:t>entitled.Examples</a:t>
            </a:r>
            <a:r>
              <a:rPr lang="en-US" dirty="0" smtClean="0"/>
              <a:t>: Denial of Service (</a:t>
            </a:r>
            <a:r>
              <a:rPr lang="en-US" dirty="0" err="1" smtClean="0"/>
              <a:t>DoS</a:t>
            </a:r>
            <a:r>
              <a:rPr lang="en-US" dirty="0" smtClean="0"/>
              <a:t>) attacks on servers, network devices, or network communications links.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11.2.1.2</a:t>
            </a:r>
            <a:r>
              <a:rPr lang="en-US" baseline="0" dirty="0" smtClean="0"/>
              <a:t> Physical Security</a:t>
            </a:r>
          </a:p>
          <a:p>
            <a:r>
              <a:rPr lang="en-US" dirty="0" smtClean="0"/>
              <a:t>Lock up equipment and prevent unauthorized access from the doors, ceiling, raised floor, windows, ducts, and vents. </a:t>
            </a:r>
          </a:p>
          <a:p>
            <a:r>
              <a:rPr lang="en-US" dirty="0" smtClean="0"/>
              <a:t>Monitor and control closet entry with electronic logs.</a:t>
            </a:r>
          </a:p>
          <a:p>
            <a:r>
              <a:rPr lang="en-US" dirty="0" smtClean="0"/>
              <a:t>Use security cameras.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11.2.1.3</a:t>
            </a:r>
            <a:r>
              <a:rPr lang="en-US" baseline="0" dirty="0" smtClean="0"/>
              <a:t> Types of Vulnerabilities</a:t>
            </a:r>
          </a:p>
          <a:p>
            <a:pPr marL="0" lvl="0" indent="-279400">
              <a:buFont typeface="Arial" panose="020B0604020202020204" pitchFamily="34" charset="0"/>
              <a:buNone/>
            </a:pPr>
            <a:r>
              <a:rPr lang="en-US" dirty="0" smtClean="0"/>
              <a:t>Technological:</a:t>
            </a:r>
            <a:r>
              <a:rPr lang="en-US" baseline="0" dirty="0" smtClean="0"/>
              <a:t> Vulnerabilities in Protocols, Operating Systems, Network Equipment</a:t>
            </a:r>
            <a:endParaRPr lang="en-US" dirty="0" smtClean="0"/>
          </a:p>
          <a:p>
            <a:pPr marL="0" lvl="0" indent="-279400">
              <a:buFont typeface="Arial" panose="020B0604020202020204" pitchFamily="34" charset="0"/>
              <a:buNone/>
            </a:pPr>
            <a:r>
              <a:rPr lang="en-US" dirty="0" smtClean="0"/>
              <a:t>Configuration: Vulnerabilities</a:t>
            </a:r>
            <a:r>
              <a:rPr lang="en-US" baseline="0" dirty="0" smtClean="0"/>
              <a:t> created by misconfigured devices, default configuration values, easily guessed passwords, </a:t>
            </a:r>
            <a:r>
              <a:rPr lang="en-US" baseline="0" dirty="0" err="1" smtClean="0"/>
              <a:t>etc</a:t>
            </a:r>
            <a:endParaRPr lang="en-US" dirty="0" smtClean="0"/>
          </a:p>
          <a:p>
            <a:pPr marL="0" lvl="0" indent="-279400">
              <a:buFont typeface="Arial" panose="020B0604020202020204" pitchFamily="34" charset="0"/>
              <a:buNone/>
            </a:pPr>
            <a:r>
              <a:rPr lang="en-US" dirty="0" smtClean="0"/>
              <a:t>Security policy: lack of security</a:t>
            </a:r>
            <a:r>
              <a:rPr lang="en-US" baseline="0" dirty="0" smtClean="0"/>
              <a:t> policy, software and hardware installation not consistent with security policy, no disaster or recovery plan.</a:t>
            </a:r>
          </a:p>
          <a:p>
            <a:endParaRPr lang="en-US" baseline="0" dirty="0" smtClean="0"/>
          </a:p>
          <a:p>
            <a:r>
              <a:rPr lang="en-US" baseline="0" dirty="0" smtClean="0"/>
              <a:t>11.2.1.4 Activity – Security Threats and Vulnerabilities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11.2.2.1</a:t>
            </a:r>
            <a:r>
              <a:rPr lang="en-US" sz="1200" baseline="0" dirty="0" smtClean="0"/>
              <a:t> Types of Malware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11.2.2.2</a:t>
            </a:r>
            <a:r>
              <a:rPr lang="en-US" sz="1200" baseline="0" dirty="0" smtClean="0"/>
              <a:t> Reconnaissance Attacks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11.2.2.3</a:t>
            </a:r>
            <a:r>
              <a:rPr lang="en-US" sz="1200" baseline="0" dirty="0" smtClean="0"/>
              <a:t> Access Attacks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11.2.2.3</a:t>
            </a:r>
            <a:r>
              <a:rPr lang="en-US" sz="1200" baseline="0" dirty="0" smtClean="0"/>
              <a:t> Access Attacks (Cont.)</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11.1.1.2</a:t>
            </a:r>
            <a:r>
              <a:rPr lang="en-US" baseline="0" dirty="0" smtClean="0"/>
              <a:t> </a:t>
            </a:r>
            <a:r>
              <a:rPr lang="en-US" sz="1200" baseline="0" dirty="0" smtClean="0"/>
              <a:t>Device Selection for a Small Network</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11.2.2.4</a:t>
            </a:r>
            <a:r>
              <a:rPr lang="en-US" sz="1200" baseline="0" dirty="0" smtClean="0"/>
              <a:t> Denial of Service Attacks</a:t>
            </a:r>
          </a:p>
        </p:txBody>
      </p:sp>
      <p:sp>
        <p:nvSpPr>
          <p:cNvPr id="4" name="Slide Number Placeholder 3"/>
          <p:cNvSpPr>
            <a:spLocks noGrp="1"/>
          </p:cNvSpPr>
          <p:nvPr>
            <p:ph type="sldNum" sz="quarter" idx="10"/>
          </p:nvPr>
        </p:nvSpPr>
        <p:spPr/>
        <p:txBody>
          <a:bodyPr/>
          <a:lstStyle/>
          <a:p>
            <a:fld id="{AC72CD79-D36A-4E01-AE1C-064887FE954D}" type="slidenum">
              <a:rPr lang="en-US" smtClean="0"/>
              <a:t>29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11.2.2.4</a:t>
            </a:r>
            <a:r>
              <a:rPr lang="en-US" sz="1200" baseline="0" dirty="0" smtClean="0"/>
              <a:t> Denial of Service Attacks (Cont.)</a:t>
            </a:r>
          </a:p>
        </p:txBody>
      </p:sp>
      <p:sp>
        <p:nvSpPr>
          <p:cNvPr id="4" name="Slide Number Placeholder 3"/>
          <p:cNvSpPr>
            <a:spLocks noGrp="1"/>
          </p:cNvSpPr>
          <p:nvPr>
            <p:ph type="sldNum" sz="quarter" idx="10"/>
          </p:nvPr>
        </p:nvSpPr>
        <p:spPr/>
        <p:txBody>
          <a:bodyPr/>
          <a:lstStyle/>
          <a:p>
            <a:fld id="{AC72CD79-D36A-4E01-AE1C-064887FE954D}" type="slidenum">
              <a:rPr lang="en-US" smtClean="0"/>
              <a:t>30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11.2.3.1</a:t>
            </a:r>
            <a:r>
              <a:rPr lang="en-US" baseline="0" dirty="0" smtClean="0"/>
              <a:t> Backup, Upgrade, Update, and Patch</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11.2.3.2</a:t>
            </a:r>
            <a:r>
              <a:rPr lang="en-US" baseline="0" dirty="0" smtClean="0"/>
              <a:t> Authentication, Authorization, and Accounting</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11.2.3.3</a:t>
            </a:r>
            <a:r>
              <a:rPr lang="en-US" baseline="0" dirty="0" smtClean="0"/>
              <a:t> Firewalls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11.2.3.4</a:t>
            </a:r>
            <a:r>
              <a:rPr lang="en-US" baseline="0" dirty="0" smtClean="0"/>
              <a:t> Endpoint Security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11.2.4.1</a:t>
            </a:r>
            <a:r>
              <a:rPr lang="en-US" baseline="0" dirty="0" smtClean="0"/>
              <a:t> Device Security Overview</a:t>
            </a:r>
          </a:p>
        </p:txBody>
      </p:sp>
      <p:sp>
        <p:nvSpPr>
          <p:cNvPr id="4" name="Slide Number Placeholder 3"/>
          <p:cNvSpPr>
            <a:spLocks noGrp="1"/>
          </p:cNvSpPr>
          <p:nvPr>
            <p:ph type="sldNum" sz="quarter" idx="10"/>
          </p:nvPr>
        </p:nvSpPr>
        <p:spPr/>
        <p:txBody>
          <a:bodyPr/>
          <a:lstStyle/>
          <a:p>
            <a:fld id="{AC72CD79-D36A-4E01-AE1C-064887FE954D}" type="slidenum">
              <a:rPr lang="en-US" smtClean="0"/>
              <a:t>37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11.2.4.2</a:t>
            </a:r>
            <a:r>
              <a:rPr lang="en-US" baseline="0" dirty="0" smtClean="0"/>
              <a:t> Passwords</a:t>
            </a:r>
          </a:p>
        </p:txBody>
      </p:sp>
      <p:sp>
        <p:nvSpPr>
          <p:cNvPr id="4" name="Slide Number Placeholder 3"/>
          <p:cNvSpPr>
            <a:spLocks noGrp="1"/>
          </p:cNvSpPr>
          <p:nvPr>
            <p:ph type="sldNum" sz="quarter" idx="10"/>
          </p:nvPr>
        </p:nvSpPr>
        <p:spPr/>
        <p:txBody>
          <a:bodyPr/>
          <a:lstStyle/>
          <a:p>
            <a:fld id="{AC72CD79-D36A-4E01-AE1C-064887FE954D}" type="slidenum">
              <a:rPr lang="en-US" smtClean="0"/>
              <a:t>38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11.2.4.3</a:t>
            </a:r>
            <a:r>
              <a:rPr lang="en-US" baseline="0" dirty="0" smtClean="0"/>
              <a:t> Basic Security Practices</a:t>
            </a:r>
          </a:p>
        </p:txBody>
      </p:sp>
      <p:sp>
        <p:nvSpPr>
          <p:cNvPr id="4" name="Slide Number Placeholder 3"/>
          <p:cNvSpPr>
            <a:spLocks noGrp="1"/>
          </p:cNvSpPr>
          <p:nvPr>
            <p:ph type="sldNum" sz="quarter" idx="10"/>
          </p:nvPr>
        </p:nvSpPr>
        <p:spPr/>
        <p:txBody>
          <a:bodyPr/>
          <a:lstStyle/>
          <a:p>
            <a:fld id="{AC72CD79-D36A-4E01-AE1C-064887FE954D}" type="slidenum">
              <a:rPr lang="en-US" smtClean="0"/>
              <a:t>39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11.2.4.4</a:t>
            </a:r>
            <a:r>
              <a:rPr lang="en-US" baseline="0" dirty="0" smtClean="0"/>
              <a:t> Enable SSH</a:t>
            </a:r>
          </a:p>
          <a:p>
            <a:r>
              <a:rPr lang="en-US" baseline="0" dirty="0" smtClean="0"/>
              <a:t>11.2.4.5 Packet Tracer – Configuring Secure Passwords and SSH</a:t>
            </a:r>
          </a:p>
          <a:p>
            <a:r>
              <a:rPr lang="en-US" baseline="0" dirty="0" smtClean="0"/>
              <a:t>11.2.4.6 Lab – Accessing network Devices with SS</a:t>
            </a:r>
          </a:p>
          <a:p>
            <a:r>
              <a:rPr lang="en-US" baseline="0" dirty="0" smtClean="0"/>
              <a:t>11.2.4.7 Lab – Examining Telnet and SSH in Wireshark</a:t>
            </a:r>
          </a:p>
          <a:p>
            <a:r>
              <a:rPr lang="en-US" baseline="0" dirty="0" smtClean="0"/>
              <a:t>11.2.4.8 Lab – Securing Network Devices</a:t>
            </a:r>
          </a:p>
        </p:txBody>
      </p:sp>
      <p:sp>
        <p:nvSpPr>
          <p:cNvPr id="4" name="Slide Number Placeholder 3"/>
          <p:cNvSpPr>
            <a:spLocks noGrp="1"/>
          </p:cNvSpPr>
          <p:nvPr>
            <p:ph type="sldNum" sz="quarter" idx="10"/>
          </p:nvPr>
        </p:nvSpPr>
        <p:spPr/>
        <p:txBody>
          <a:bodyPr/>
          <a:lstStyle/>
          <a:p>
            <a:fld id="{AC72CD79-D36A-4E01-AE1C-064887FE954D}" type="slidenum">
              <a:rPr lang="en-US" smtClean="0"/>
              <a:t>40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11.1.1.3</a:t>
            </a:r>
            <a:r>
              <a:rPr lang="en-US" baseline="0" dirty="0" smtClean="0"/>
              <a:t> </a:t>
            </a:r>
            <a:r>
              <a:rPr lang="en-US" sz="1200" baseline="0" dirty="0" smtClean="0"/>
              <a:t> IP Addressing for a Small Network</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11.2.5.1</a:t>
            </a:r>
            <a:r>
              <a:rPr lang="en-US" baseline="0" dirty="0" smtClean="0"/>
              <a:t> Router File Systems</a:t>
            </a:r>
          </a:p>
        </p:txBody>
      </p:sp>
      <p:sp>
        <p:nvSpPr>
          <p:cNvPr id="4" name="Slide Number Placeholder 3"/>
          <p:cNvSpPr>
            <a:spLocks noGrp="1"/>
          </p:cNvSpPr>
          <p:nvPr>
            <p:ph type="sldNum" sz="quarter" idx="10"/>
          </p:nvPr>
        </p:nvSpPr>
        <p:spPr/>
        <p:txBody>
          <a:bodyPr/>
          <a:lstStyle/>
          <a:p>
            <a:fld id="{AC72CD79-D36A-4E01-AE1C-064887FE954D}" type="slidenum">
              <a:rPr lang="en-US" smtClean="0"/>
              <a:t>42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11.2.5.2</a:t>
            </a:r>
            <a:r>
              <a:rPr lang="en-US" baseline="0" dirty="0" smtClean="0"/>
              <a:t> Switch File Systems</a:t>
            </a:r>
          </a:p>
        </p:txBody>
      </p:sp>
      <p:sp>
        <p:nvSpPr>
          <p:cNvPr id="4" name="Slide Number Placeholder 3"/>
          <p:cNvSpPr>
            <a:spLocks noGrp="1"/>
          </p:cNvSpPr>
          <p:nvPr>
            <p:ph type="sldNum" sz="quarter" idx="10"/>
          </p:nvPr>
        </p:nvSpPr>
        <p:spPr/>
        <p:txBody>
          <a:bodyPr/>
          <a:lstStyle/>
          <a:p>
            <a:fld id="{AC72CD79-D36A-4E01-AE1C-064887FE954D}" type="slidenum">
              <a:rPr lang="en-US" smtClean="0"/>
              <a:t>43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11.2.5.3</a:t>
            </a:r>
            <a:r>
              <a:rPr lang="en-US" baseline="0" dirty="0" smtClean="0"/>
              <a:t> Backing up and Restoring using Text Files</a:t>
            </a:r>
          </a:p>
        </p:txBody>
      </p:sp>
      <p:sp>
        <p:nvSpPr>
          <p:cNvPr id="4" name="Slide Number Placeholder 3"/>
          <p:cNvSpPr>
            <a:spLocks noGrp="1"/>
          </p:cNvSpPr>
          <p:nvPr>
            <p:ph type="sldNum" sz="quarter" idx="10"/>
          </p:nvPr>
        </p:nvSpPr>
        <p:spPr/>
        <p:txBody>
          <a:bodyPr/>
          <a:lstStyle/>
          <a:p>
            <a:fld id="{AC72CD79-D36A-4E01-AE1C-064887FE954D}" type="slidenum">
              <a:rPr lang="en-US" smtClean="0"/>
              <a:t>44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11.2.5.4</a:t>
            </a:r>
            <a:r>
              <a:rPr lang="en-US" baseline="0" dirty="0" smtClean="0"/>
              <a:t> Backing up and Restoring TFTP</a:t>
            </a:r>
          </a:p>
        </p:txBody>
      </p:sp>
      <p:sp>
        <p:nvSpPr>
          <p:cNvPr id="4" name="Slide Number Placeholder 3"/>
          <p:cNvSpPr>
            <a:spLocks noGrp="1"/>
          </p:cNvSpPr>
          <p:nvPr>
            <p:ph type="sldNum" sz="quarter" idx="10"/>
          </p:nvPr>
        </p:nvSpPr>
        <p:spPr/>
        <p:txBody>
          <a:bodyPr/>
          <a:lstStyle/>
          <a:p>
            <a:fld id="{AC72CD79-D36A-4E01-AE1C-064887FE954D}" type="slidenum">
              <a:rPr lang="en-US" smtClean="0"/>
              <a:t>45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11.2.5.5</a:t>
            </a:r>
            <a:r>
              <a:rPr lang="en-US" baseline="0" dirty="0" smtClean="0"/>
              <a:t> Using USB Ports on a Cisco Router</a:t>
            </a:r>
          </a:p>
        </p:txBody>
      </p:sp>
      <p:sp>
        <p:nvSpPr>
          <p:cNvPr id="4" name="Slide Number Placeholder 3"/>
          <p:cNvSpPr>
            <a:spLocks noGrp="1"/>
          </p:cNvSpPr>
          <p:nvPr>
            <p:ph type="sldNum" sz="quarter" idx="10"/>
          </p:nvPr>
        </p:nvSpPr>
        <p:spPr/>
        <p:txBody>
          <a:bodyPr/>
          <a:lstStyle/>
          <a:p>
            <a:fld id="{AC72CD79-D36A-4E01-AE1C-064887FE954D}" type="slidenum">
              <a:rPr lang="en-US" smtClean="0"/>
              <a:t>46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11.2.5.6</a:t>
            </a:r>
            <a:r>
              <a:rPr lang="en-US" baseline="0" dirty="0" smtClean="0"/>
              <a:t> Backup and Restoring using USB (Cont.)</a:t>
            </a:r>
          </a:p>
          <a:p>
            <a:r>
              <a:rPr lang="en-US" baseline="0" dirty="0" smtClean="0"/>
              <a:t>11.2.5.7 Packet Tracer – Backing up Configuration Files</a:t>
            </a:r>
          </a:p>
          <a:p>
            <a:r>
              <a:rPr lang="en-US" baseline="0" dirty="0" smtClean="0"/>
              <a:t>11.2.5.8 Lab – Managing Router Configuration Files with </a:t>
            </a:r>
            <a:r>
              <a:rPr lang="en-US" baseline="0" dirty="0" err="1" smtClean="0"/>
              <a:t>Tera</a:t>
            </a:r>
            <a:r>
              <a:rPr lang="en-US" baseline="0" dirty="0" smtClean="0"/>
              <a:t> Term</a:t>
            </a:r>
          </a:p>
          <a:p>
            <a:r>
              <a:rPr lang="en-US" baseline="0" dirty="0" smtClean="0"/>
              <a:t>11.2.5.9 Lab – Managing Device Configuration Files Using TFTP, Flash, and USB </a:t>
            </a:r>
          </a:p>
          <a:p>
            <a:r>
              <a:rPr lang="en-US" baseline="0" dirty="0" smtClean="0"/>
              <a:t>11.2.5.10 Lab – Researching Password Recovery Procedures</a:t>
            </a:r>
          </a:p>
        </p:txBody>
      </p:sp>
      <p:sp>
        <p:nvSpPr>
          <p:cNvPr id="4" name="Slide Number Placeholder 3"/>
          <p:cNvSpPr>
            <a:spLocks noGrp="1"/>
          </p:cNvSpPr>
          <p:nvPr>
            <p:ph type="sldNum" sz="quarter" idx="10"/>
          </p:nvPr>
        </p:nvSpPr>
        <p:spPr/>
        <p:txBody>
          <a:bodyPr/>
          <a:lstStyle/>
          <a:p>
            <a:fld id="{AC72CD79-D36A-4E01-AE1C-064887FE954D}" type="slidenum">
              <a:rPr lang="en-US" smtClean="0"/>
              <a:t>47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48</a:t>
            </a:fld>
            <a:endParaRPr lang="en-US"/>
          </a:p>
        </p:txBody>
      </p:sp>
    </p:spTree>
    <p:extLst>
      <p:ext uri="{BB962C8B-B14F-4D97-AF65-F5344CB8AC3E}">
        <p14:creationId xmlns:p14="http://schemas.microsoft.com/office/powerpoint/2010/main" val="2118918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11.3.1.1</a:t>
            </a:r>
            <a:r>
              <a:rPr lang="en-US" baseline="0" dirty="0" smtClean="0"/>
              <a:t> Interpreting Ping Results</a:t>
            </a:r>
            <a:endParaRPr lang="en-US"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50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11.3.1.1</a:t>
            </a:r>
            <a:r>
              <a:rPr lang="en-US" baseline="0" dirty="0" smtClean="0"/>
              <a:t> Interpreting Ping Results </a:t>
            </a:r>
            <a:r>
              <a:rPr lang="en-US" sz="1200" dirty="0" smtClean="0"/>
              <a:t>(Cont.)</a:t>
            </a:r>
            <a:endParaRPr lang="en-US"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51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11.3.1.2</a:t>
            </a:r>
            <a:r>
              <a:rPr lang="en-US" baseline="0" dirty="0" smtClean="0"/>
              <a:t> Extended Ping</a:t>
            </a:r>
            <a:endParaRPr lang="en-US"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52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11.1.1.4</a:t>
            </a:r>
            <a:r>
              <a:rPr lang="en-US" baseline="0" dirty="0" smtClean="0"/>
              <a:t> </a:t>
            </a:r>
            <a:r>
              <a:rPr lang="en-US" sz="1200" baseline="0" dirty="0" smtClean="0"/>
              <a:t> Redundancy in a Small Network</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11.3.1.3</a:t>
            </a:r>
            <a:r>
              <a:rPr lang="en-US" baseline="0" dirty="0" smtClean="0"/>
              <a:t> Network Baseline</a:t>
            </a:r>
            <a:endParaRPr lang="en-US"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53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11.3.2.1</a:t>
            </a:r>
            <a:r>
              <a:rPr lang="en-US" baseline="0" dirty="0" smtClean="0"/>
              <a:t> Interpreting Trace Messages</a:t>
            </a:r>
          </a:p>
          <a:p>
            <a:r>
              <a:rPr lang="en-US" baseline="0" dirty="0" smtClean="0"/>
              <a:t>11.3.2.2 Packet Tracer – Test Connectivity with Traceroute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11.3.2.3 Lab – Testing Network Latency with Ping and Traceroute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55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11.3.3.1</a:t>
            </a:r>
            <a:r>
              <a:rPr lang="en-US" baseline="0" dirty="0" smtClean="0"/>
              <a:t> Common show Commands Revisited</a:t>
            </a:r>
          </a:p>
        </p:txBody>
      </p:sp>
      <p:sp>
        <p:nvSpPr>
          <p:cNvPr id="4" name="Slide Number Placeholder 3"/>
          <p:cNvSpPr>
            <a:spLocks noGrp="1"/>
          </p:cNvSpPr>
          <p:nvPr>
            <p:ph type="sldNum" sz="quarter" idx="10"/>
          </p:nvPr>
        </p:nvSpPr>
        <p:spPr/>
        <p:txBody>
          <a:bodyPr/>
          <a:lstStyle/>
          <a:p>
            <a:fld id="{AC72CD79-D36A-4E01-AE1C-064887FE954D}" type="slidenum">
              <a:rPr lang="en-US" smtClean="0"/>
              <a:t>57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11.3.4.1</a:t>
            </a:r>
            <a:r>
              <a:rPr lang="en-US" baseline="0" dirty="0" smtClean="0"/>
              <a:t> The ipconfig Command</a:t>
            </a:r>
          </a:p>
        </p:txBody>
      </p:sp>
      <p:sp>
        <p:nvSpPr>
          <p:cNvPr id="4" name="Slide Number Placeholder 3"/>
          <p:cNvSpPr>
            <a:spLocks noGrp="1"/>
          </p:cNvSpPr>
          <p:nvPr>
            <p:ph type="sldNum" sz="quarter" idx="10"/>
          </p:nvPr>
        </p:nvSpPr>
        <p:spPr/>
        <p:txBody>
          <a:bodyPr/>
          <a:lstStyle/>
          <a:p>
            <a:fld id="{AC72CD79-D36A-4E01-AE1C-064887FE954D}" type="slidenum">
              <a:rPr lang="en-US" smtClean="0"/>
              <a:t>59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11.3.4.1</a:t>
            </a:r>
            <a:r>
              <a:rPr lang="en-US" baseline="0" dirty="0" smtClean="0"/>
              <a:t> The ipconfig Command (Cont.)</a:t>
            </a:r>
          </a:p>
        </p:txBody>
      </p:sp>
      <p:sp>
        <p:nvSpPr>
          <p:cNvPr id="4" name="Slide Number Placeholder 3"/>
          <p:cNvSpPr>
            <a:spLocks noGrp="1"/>
          </p:cNvSpPr>
          <p:nvPr>
            <p:ph type="sldNum" sz="quarter" idx="10"/>
          </p:nvPr>
        </p:nvSpPr>
        <p:spPr/>
        <p:txBody>
          <a:bodyPr/>
          <a:lstStyle/>
          <a:p>
            <a:fld id="{AC72CD79-D36A-4E01-AE1C-064887FE954D}" type="slidenum">
              <a:rPr lang="en-US" smtClean="0"/>
              <a:t>60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11.3.4.2</a:t>
            </a:r>
            <a:r>
              <a:rPr lang="en-US" baseline="0" dirty="0" smtClean="0"/>
              <a:t> The </a:t>
            </a:r>
            <a:r>
              <a:rPr lang="en-US" baseline="0" dirty="0" err="1" smtClean="0"/>
              <a:t>arp</a:t>
            </a:r>
            <a:r>
              <a:rPr lang="en-US" baseline="0" dirty="0" smtClean="0"/>
              <a:t> Command</a:t>
            </a:r>
          </a:p>
        </p:txBody>
      </p:sp>
      <p:sp>
        <p:nvSpPr>
          <p:cNvPr id="4" name="Slide Number Placeholder 3"/>
          <p:cNvSpPr>
            <a:spLocks noGrp="1"/>
          </p:cNvSpPr>
          <p:nvPr>
            <p:ph type="sldNum" sz="quarter" idx="10"/>
          </p:nvPr>
        </p:nvSpPr>
        <p:spPr/>
        <p:txBody>
          <a:bodyPr/>
          <a:lstStyle/>
          <a:p>
            <a:fld id="{AC72CD79-D36A-4E01-AE1C-064887FE954D}" type="slidenum">
              <a:rPr lang="en-US" smtClean="0"/>
              <a:t>61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11.3.4.3</a:t>
            </a:r>
            <a:r>
              <a:rPr lang="en-US" baseline="0" dirty="0" smtClean="0"/>
              <a:t>  The show </a:t>
            </a:r>
            <a:r>
              <a:rPr lang="en-US" baseline="0" dirty="0" err="1" smtClean="0"/>
              <a:t>cdp</a:t>
            </a:r>
            <a:r>
              <a:rPr lang="en-US" baseline="0" dirty="0" smtClean="0"/>
              <a:t> </a:t>
            </a:r>
            <a:r>
              <a:rPr lang="en-US" baseline="0" smtClean="0"/>
              <a:t>neighbors Command</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62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11.3.4.3</a:t>
            </a:r>
            <a:r>
              <a:rPr lang="en-US" baseline="0" dirty="0" smtClean="0"/>
              <a:t>  The show </a:t>
            </a:r>
            <a:r>
              <a:rPr lang="en-US" baseline="0" dirty="0" err="1" smtClean="0"/>
              <a:t>cdp</a:t>
            </a:r>
            <a:r>
              <a:rPr lang="en-US" baseline="0" dirty="0" smtClean="0"/>
              <a:t> neighbors Command </a:t>
            </a:r>
            <a:r>
              <a:rPr lang="en-US" sz="1200" dirty="0" smtClean="0"/>
              <a:t> (Cont.)</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63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11.3.4.4</a:t>
            </a:r>
            <a:r>
              <a:rPr lang="en-US" baseline="0" dirty="0" smtClean="0"/>
              <a:t> The show </a:t>
            </a:r>
            <a:r>
              <a:rPr lang="en-US" baseline="0" dirty="0" err="1" smtClean="0"/>
              <a:t>ip</a:t>
            </a:r>
            <a:r>
              <a:rPr lang="en-US" baseline="0" dirty="0" smtClean="0"/>
              <a:t> interface brief Command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11.3.4.5</a:t>
            </a:r>
            <a:r>
              <a:rPr lang="en-US" baseline="0" dirty="0" smtClean="0"/>
              <a:t> Activity – Show Commands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11.3.4.6</a:t>
            </a:r>
            <a:r>
              <a:rPr lang="en-US" baseline="0" dirty="0" smtClean="0"/>
              <a:t> Lab – Using the CLI to Gather Network Device Information</a:t>
            </a:r>
          </a:p>
        </p:txBody>
      </p:sp>
      <p:sp>
        <p:nvSpPr>
          <p:cNvPr id="4" name="Slide Number Placeholder 3"/>
          <p:cNvSpPr>
            <a:spLocks noGrp="1"/>
          </p:cNvSpPr>
          <p:nvPr>
            <p:ph type="sldNum" sz="quarter" idx="10"/>
          </p:nvPr>
        </p:nvSpPr>
        <p:spPr/>
        <p:txBody>
          <a:bodyPr/>
          <a:lstStyle/>
          <a:p>
            <a:fld id="{AC72CD79-D36A-4E01-AE1C-064887FE954D}" type="slidenum">
              <a:rPr lang="en-US" smtClean="0"/>
              <a:t>64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11.4.1.1 Class Activity - Design and Build a Small Business Network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11.4.1.2 Packet Tracer - Skill Integration Challenge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11.4.1.3 Packet Tracer - Troubleshooting Challenge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11.4.1.4 Chapter 11: Build a Small Network</a:t>
            </a:r>
          </a:p>
        </p:txBody>
      </p:sp>
      <p:sp>
        <p:nvSpPr>
          <p:cNvPr id="4" name="Slide Number Placeholder 3"/>
          <p:cNvSpPr>
            <a:spLocks noGrp="1"/>
          </p:cNvSpPr>
          <p:nvPr>
            <p:ph type="sldNum" sz="quarter" idx="10"/>
          </p:nvPr>
        </p:nvSpPr>
        <p:spPr/>
        <p:txBody>
          <a:bodyPr/>
          <a:lstStyle/>
          <a:p>
            <a:fld id="{AC72CD79-D36A-4E01-AE1C-064887FE954D}" type="slidenum">
              <a:rPr lang="en-US" smtClean="0"/>
              <a:t>65</a:t>
            </a:fld>
            <a:endParaRPr lang="en-US"/>
          </a:p>
        </p:txBody>
      </p:sp>
    </p:spTree>
    <p:extLst>
      <p:ext uri="{BB962C8B-B14F-4D97-AF65-F5344CB8AC3E}">
        <p14:creationId xmlns:p14="http://schemas.microsoft.com/office/powerpoint/2010/main" val="211891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11.1.1.5</a:t>
            </a:r>
            <a:r>
              <a:rPr lang="en-US" baseline="0" dirty="0" smtClean="0"/>
              <a:t> </a:t>
            </a:r>
            <a:r>
              <a:rPr lang="en-US" sz="1200" baseline="0" dirty="0" smtClean="0"/>
              <a:t> Traffic Management</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11.1.2.1</a:t>
            </a:r>
            <a:r>
              <a:rPr lang="en-US" baseline="0" dirty="0" smtClean="0"/>
              <a:t> Common Applications</a:t>
            </a: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11.1.2.2</a:t>
            </a:r>
            <a:r>
              <a:rPr lang="en-US" baseline="0" dirty="0" smtClean="0"/>
              <a:t> Common Protocols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11.1.2.3</a:t>
            </a:r>
            <a:r>
              <a:rPr lang="en-US" baseline="0" dirty="0" smtClean="0"/>
              <a:t> Real-Time Applications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11.1.3.1</a:t>
            </a:r>
            <a:r>
              <a:rPr lang="en-US" baseline="0" dirty="0" smtClean="0"/>
              <a:t> </a:t>
            </a:r>
            <a:r>
              <a:rPr lang="en-US" sz="1200" dirty="0" smtClean="0"/>
              <a:t>Small Network Growth</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15</a:t>
            </a:fld>
            <a:endParaRPr lang="en-US"/>
          </a:p>
        </p:txBody>
      </p:sp>
    </p:spTree>
    <p:extLst>
      <p:ext uri="{BB962C8B-B14F-4D97-AF65-F5344CB8AC3E}">
        <p14:creationId xmlns:p14="http://schemas.microsoft.com/office/powerpoint/2010/main" val="37341452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8" name="Subtitle 2"/>
          <p:cNvSpPr>
            <a:spLocks noGrp="1"/>
          </p:cNvSpPr>
          <p:nvPr>
            <p:ph type="subTitle" idx="1" hasCustomPrompt="1"/>
          </p:nvPr>
        </p:nvSpPr>
        <p:spPr>
          <a:xfrm>
            <a:off x="236383" y="4464066"/>
            <a:ext cx="3657600" cy="384721"/>
          </a:xfrm>
        </p:spPr>
        <p:txBody>
          <a:bodyPr wrap="square">
            <a:spAutoFit/>
          </a:bodyPr>
          <a:lstStyle>
            <a:lvl1pPr marL="0" marR="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lang="en-US" sz="2000" kern="1200" dirty="0">
                <a:solidFill>
                  <a:schemeClr val="bg1"/>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a:pPr>
            <a:r>
              <a:rPr lang="en-US" dirty="0" smtClean="0"/>
              <a:t>Speaker Name</a:t>
            </a:r>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mj-lt"/>
                <a:ea typeface="+mj-ea"/>
                <a:cs typeface="Arial" pitchFamily="34" charset="0"/>
              </a:defRPr>
            </a:lvl1pPr>
          </a:lstStyle>
          <a:p>
            <a:r>
              <a:rPr lang="en-US" dirty="0" smtClean="0"/>
              <a:t>Presentation Title Goes Here</a:t>
            </a:r>
            <a:endParaRPr lang="en-US" dirty="0"/>
          </a:p>
        </p:txBody>
      </p:sp>
      <p:pic>
        <p:nvPicPr>
          <p:cNvPr id="44"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5912068" y="330200"/>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Placeholder 3"/>
          <p:cNvSpPr>
            <a:spLocks noGrp="1"/>
          </p:cNvSpPr>
          <p:nvPr>
            <p:ph type="body" sz="quarter" idx="10" hasCustomPrompt="1"/>
          </p:nvPr>
        </p:nvSpPr>
        <p:spPr>
          <a:xfrm>
            <a:off x="236383" y="4862154"/>
            <a:ext cx="3657600" cy="355482"/>
          </a:xfrm>
        </p:spPr>
        <p:txBody>
          <a:bodyPr wrap="square">
            <a:spAutoFit/>
          </a:bodyPr>
          <a:lstStyle>
            <a:lvl1pPr marL="0" indent="0">
              <a:buFontTx/>
              <a:buNone/>
              <a:defRPr sz="1800">
                <a:solidFill>
                  <a:schemeClr val="bg1"/>
                </a:solidFill>
              </a:defRPr>
            </a:lvl1pPr>
          </a:lstStyle>
          <a:p>
            <a:pPr lvl="0"/>
            <a:r>
              <a:rPr lang="en-US" dirty="0" smtClean="0"/>
              <a:t>Speaker Title</a:t>
            </a:r>
            <a:endParaRPr lang="en-US" dirty="0"/>
          </a:p>
        </p:txBody>
      </p:sp>
      <p:sp>
        <p:nvSpPr>
          <p:cNvPr id="6" name="Text Placeholder 5"/>
          <p:cNvSpPr>
            <a:spLocks noGrp="1"/>
          </p:cNvSpPr>
          <p:nvPr>
            <p:ph type="body" sz="quarter" idx="11" hasCustomPrompt="1"/>
          </p:nvPr>
        </p:nvSpPr>
        <p:spPr>
          <a:xfrm>
            <a:off x="236382" y="5231003"/>
            <a:ext cx="3657600" cy="297004"/>
          </a:xfrm>
        </p:spPr>
        <p:txBody>
          <a:bodyPr>
            <a:spAutoFit/>
          </a:bodyPr>
          <a:lstStyle>
            <a:lvl1pPr marL="0" indent="0">
              <a:buFontTx/>
              <a:buNone/>
              <a:defRPr sz="1400">
                <a:solidFill>
                  <a:schemeClr val="bg1"/>
                </a:solidFill>
              </a:defRPr>
            </a:lvl1pPr>
          </a:lstStyle>
          <a:p>
            <a:pPr lvl="0"/>
            <a:r>
              <a:rPr lang="en-US" dirty="0" smtClean="0"/>
              <a:t>Date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39713" y="1339745"/>
            <a:ext cx="410368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itle 15"/>
          <p:cNvSpPr>
            <a:spLocks noGrp="1"/>
          </p:cNvSpPr>
          <p:nvPr>
            <p:ph type="title"/>
          </p:nvPr>
        </p:nvSpPr>
        <p:spPr>
          <a:xfrm>
            <a:off x="229702" y="432215"/>
            <a:ext cx="8588861" cy="838200"/>
          </a:xfrm>
        </p:spPr>
        <p:txBody>
          <a:bodyPr/>
          <a:lstStyle/>
          <a:p>
            <a:r>
              <a:rPr lang="en-US" dirty="0" smtClean="0"/>
              <a:t>Click to edit Master title style</a:t>
            </a:r>
            <a:endParaRPr lang="en-US" dirty="0"/>
          </a:p>
        </p:txBody>
      </p:sp>
      <p:sp>
        <p:nvSpPr>
          <p:cNvPr id="10" name="Rounded Rectangle 9"/>
          <p:cNvSpPr/>
          <p:nvPr userDrawn="1"/>
        </p:nvSpPr>
        <p:spPr>
          <a:xfrm>
            <a:off x="4984231" y="1416140"/>
            <a:ext cx="3759720" cy="4599033"/>
          </a:xfrm>
          <a:prstGeom prst="roundRect">
            <a:avLst>
              <a:gd name="adj" fmla="val 0"/>
            </a:avLst>
          </a:prstGeom>
          <a:gradFill flip="none" rotWithShape="1">
            <a:gsLst>
              <a:gs pos="0">
                <a:schemeClr val="tx1">
                  <a:lumMod val="20000"/>
                  <a:lumOff val="80000"/>
                </a:schemeClr>
              </a:gs>
              <a:gs pos="47000">
                <a:schemeClr val="bg1"/>
              </a:gs>
              <a:gs pos="100000">
                <a:srgbClr val="EDDFF5"/>
              </a:gs>
            </a:gsLst>
            <a:lin ang="2700000" scaled="1"/>
            <a:tileRect/>
          </a:gra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5" name="Text Placeholder 3"/>
          <p:cNvSpPr>
            <a:spLocks noGrp="1"/>
          </p:cNvSpPr>
          <p:nvPr>
            <p:ph type="body" sz="quarter" idx="15"/>
          </p:nvPr>
        </p:nvSpPr>
        <p:spPr>
          <a:xfrm>
            <a:off x="5221224" y="1747683"/>
            <a:ext cx="3236976" cy="1900292"/>
          </a:xfrm>
        </p:spPr>
        <p:txBody>
          <a:bodyPr/>
          <a:lstStyle>
            <a:lvl1pPr marL="114300" indent="-114300">
              <a:buFontTx/>
              <a:buNone/>
              <a:defRPr sz="2000"/>
            </a:lvl1pPr>
          </a:lstStyle>
          <a:p>
            <a:pPr lvl="0"/>
            <a:r>
              <a:rPr lang="en-US" dirty="0" smtClean="0"/>
              <a:t>Click to edit Master text styles</a:t>
            </a:r>
          </a:p>
        </p:txBody>
      </p:sp>
      <p:sp>
        <p:nvSpPr>
          <p:cNvPr id="17" name="Text Placeholder 21"/>
          <p:cNvSpPr>
            <a:spLocks noGrp="1"/>
          </p:cNvSpPr>
          <p:nvPr>
            <p:ph type="body" sz="quarter" idx="16"/>
          </p:nvPr>
        </p:nvSpPr>
        <p:spPr>
          <a:xfrm>
            <a:off x="5310124" y="4876800"/>
            <a:ext cx="3044497" cy="326243"/>
          </a:xfrm>
        </p:spPr>
        <p:txBody>
          <a:bodyPr wrap="square">
            <a:spAutoFit/>
          </a:bodyPr>
          <a:lstStyle>
            <a:lvl1pPr marL="0" indent="0">
              <a:buFontTx/>
              <a:buNone/>
              <a:defRPr sz="1600"/>
            </a:lvl1pPr>
          </a:lstStyle>
          <a:p>
            <a:pPr lvl="0"/>
            <a:r>
              <a:rPr lang="en-US" smtClean="0"/>
              <a:t>Click to edit Master text styles</a:t>
            </a:r>
          </a:p>
        </p:txBody>
      </p:sp>
      <p:cxnSp>
        <p:nvCxnSpPr>
          <p:cNvPr id="19" name="Straight Connector 18"/>
          <p:cNvCxnSpPr/>
          <p:nvPr userDrawn="1"/>
        </p:nvCxnSpPr>
        <p:spPr>
          <a:xfrm flipH="1">
            <a:off x="4990141" y="1335313"/>
            <a:ext cx="1" cy="4760687"/>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7332592"/>
      </p:ext>
    </p:extLst>
  </p:cSld>
  <p:clrMapOvr>
    <a:masterClrMapping/>
  </p:clrMapOvr>
  <p:transition>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301752"/>
            <a:ext cx="4123944"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19455" y="1600200"/>
            <a:ext cx="4142232" cy="4526280"/>
          </a:xfrm>
        </p:spPr>
        <p:txBody>
          <a:bodyPr/>
          <a:lstStyle>
            <a:lvl1pPr marL="0" indent="0">
              <a:buNone/>
              <a:defRPr>
                <a:solidFill>
                  <a:schemeClr val="tx2"/>
                </a:solidFill>
                <a:latin typeface="+mj-lt"/>
              </a:defRPr>
            </a:lvl1pPr>
            <a:lvl2pPr marL="406400" indent="0">
              <a:buClr>
                <a:schemeClr val="accent5"/>
              </a:buClr>
              <a:buFontTx/>
              <a:buNone/>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4818888" y="1600200"/>
            <a:ext cx="4005072" cy="4526280"/>
          </a:xfrm>
        </p:spPr>
        <p:txBody>
          <a:bodyPr/>
          <a:lstStyle>
            <a:lvl1pPr marL="0" indent="0">
              <a:buFontTx/>
              <a:buNone/>
              <a:defRPr>
                <a:solidFill>
                  <a:schemeClr val="tx1"/>
                </a:solidFill>
                <a:latin typeface="+mj-lt"/>
              </a:defRPr>
            </a:lvl1pPr>
            <a:lvl2pPr marL="406400" indent="0">
              <a:buClr>
                <a:schemeClr val="accent1">
                  <a:lumMod val="40000"/>
                  <a:lumOff val="60000"/>
                </a:schemeClr>
              </a:buClr>
              <a:buFont typeface="Arial" pitchFamily="34" charset="0"/>
              <a:buNone/>
              <a:defRPr>
                <a:solidFill>
                  <a:schemeClr val="tx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4" name="Text Placeholder 3"/>
          <p:cNvSpPr>
            <a:spLocks noGrp="1"/>
          </p:cNvSpPr>
          <p:nvPr>
            <p:ph type="body" sz="quarter" idx="13" hasCustomPrompt="1"/>
          </p:nvPr>
        </p:nvSpPr>
        <p:spPr>
          <a:xfrm>
            <a:off x="4818887" y="301752"/>
            <a:ext cx="3951308" cy="838200"/>
          </a:xfrm>
        </p:spPr>
        <p:txBody>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Two Column</a:t>
            </a:r>
            <a:br>
              <a:rPr kumimoji="0" lang="en-US" sz="3600" b="0" i="0" u="none" strike="noStrike" kern="1200" cap="none" spc="0" normalizeH="0" baseline="0" noProof="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br>
            <a:r>
              <a:rPr kumimoji="0" lang="en-US" sz="3600" b="0" i="0" u="none" strike="noStrike" kern="1200" cap="none" spc="0" normalizeH="0" baseline="0" noProof="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Title Right</a:t>
            </a:r>
            <a:endPar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endParaRPr>
          </a:p>
        </p:txBody>
      </p:sp>
      <p:cxnSp>
        <p:nvCxnSpPr>
          <p:cNvPr id="14" name="Straight Connector 13"/>
          <p:cNvCxnSpPr/>
          <p:nvPr userDrawn="1"/>
        </p:nvCxnSpPr>
        <p:spPr>
          <a:xfrm>
            <a:off x="4486587"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244475" y="1866900"/>
            <a:ext cx="2622550" cy="439102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3292474" y="1866900"/>
            <a:ext cx="2593975" cy="4362450"/>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6275388" y="1866900"/>
            <a:ext cx="2633662" cy="433387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20"/>
          <p:cNvSpPr>
            <a:spLocks noGrp="1" noChangeAspect="1"/>
          </p:cNvSpPr>
          <p:nvPr>
            <p:ph type="body" sz="quarter" idx="17"/>
          </p:nvPr>
        </p:nvSpPr>
        <p:spPr>
          <a:xfrm>
            <a:off x="219456"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20"/>
          <p:cNvSpPr>
            <a:spLocks noGrp="1"/>
          </p:cNvSpPr>
          <p:nvPr>
            <p:ph type="body" sz="quarter" idx="18"/>
          </p:nvPr>
        </p:nvSpPr>
        <p:spPr>
          <a:xfrm>
            <a:off x="3255264"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text styles</a:t>
            </a:r>
          </a:p>
        </p:txBody>
      </p:sp>
      <p:sp>
        <p:nvSpPr>
          <p:cNvPr id="24" name="Text Placeholder 20"/>
          <p:cNvSpPr>
            <a:spLocks noGrp="1" noChangeAspect="1"/>
          </p:cNvSpPr>
          <p:nvPr>
            <p:ph type="body" sz="quarter" idx="19"/>
          </p:nvPr>
        </p:nvSpPr>
        <p:spPr>
          <a:xfrm>
            <a:off x="6247902"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text styles</a:t>
            </a:r>
          </a:p>
        </p:txBody>
      </p:sp>
      <p:cxnSp>
        <p:nvCxnSpPr>
          <p:cNvPr id="11" name="Straight Connector 10"/>
          <p:cNvCxnSpPr/>
          <p:nvPr userDrawn="1"/>
        </p:nvCxnSpPr>
        <p:spPr>
          <a:xfrm>
            <a:off x="3082817"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083084"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46972" y="439710"/>
            <a:ext cx="8567244" cy="838200"/>
          </a:xfrm>
        </p:spPr>
        <p:txBody>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359764" y="1476375"/>
            <a:ext cx="8439461" cy="4305300"/>
          </a:xfrm>
        </p:spPr>
        <p:txBody>
          <a:bodyPr anchor="ctr" anchorCtr="1"/>
          <a:lstStyle>
            <a:lvl1pPr>
              <a:buNone/>
              <a:defRPr>
                <a:latin typeface="+mj-lt"/>
              </a:defRPr>
            </a:lvl1pPr>
          </a:lstStyle>
          <a:p>
            <a:r>
              <a:rPr lang="en-US" dirty="0" smtClean="0"/>
              <a:t>Click icon to add chart</a:t>
            </a:r>
            <a:endParaRPr lang="en-US" dirty="0"/>
          </a:p>
        </p:txBody>
      </p:sp>
      <p:sp>
        <p:nvSpPr>
          <p:cNvPr id="4" name="Text Placeholder 9"/>
          <p:cNvSpPr>
            <a:spLocks noGrp="1"/>
          </p:cNvSpPr>
          <p:nvPr>
            <p:ph type="body" sz="quarter" idx="11" hasCustomPrompt="1"/>
          </p:nvPr>
        </p:nvSpPr>
        <p:spPr>
          <a:xfrm>
            <a:off x="249466" y="6062114"/>
            <a:ext cx="7461250" cy="276999"/>
          </a:xfrm>
        </p:spPr>
        <p:txBody>
          <a:bodyPr wrap="square" anchor="b" anchorCtr="0">
            <a:spAutoFit/>
          </a:bodyPr>
          <a:lstStyle>
            <a:lvl1pPr algn="l" defTabSz="804863">
              <a:lnSpc>
                <a:spcPct val="100000"/>
              </a:lnSpc>
              <a:spcBef>
                <a:spcPct val="50000"/>
              </a:spcBef>
              <a:buNone/>
              <a:defRPr sz="1200">
                <a:solidFill>
                  <a:srgbClr val="435153"/>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cSld>
  <p:clrMapOvr>
    <a:masterClrMapping/>
  </p:clrMapOvr>
  <p:transition>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46888" y="1600200"/>
            <a:ext cx="4005072" cy="3749040"/>
          </a:xfrm>
        </p:spPr>
        <p:txBody>
          <a:bodyPr anchor="ctr" anchorCtr="0">
            <a:normAutofit/>
          </a:bodyPr>
          <a:lstStyle>
            <a:lvl1pPr marL="0" indent="0">
              <a:buFontTx/>
              <a:buNone/>
              <a:defRPr sz="2400" baseline="0">
                <a:solidFill>
                  <a:schemeClr val="tx1">
                    <a:lumMod val="75000"/>
                  </a:schemeClr>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4873752" y="1947672"/>
            <a:ext cx="3429000" cy="2990088"/>
          </a:xfrm>
        </p:spPr>
        <p:txBody>
          <a:bodyPr anchor="ctr" anchorCtr="1"/>
          <a:lstStyle>
            <a:lvl1pPr algn="ctr">
              <a:buFontTx/>
              <a:buNone/>
              <a:defRPr>
                <a:latin typeface="+mj-lt"/>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Slide Title Goes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3776" y="5852160"/>
            <a:ext cx="8112126" cy="384175"/>
          </a:xfrm>
        </p:spPr>
        <p:txBody>
          <a:bodyPr>
            <a:norm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493B93"/>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spcBef>
                <a:spcPct val="20000"/>
              </a:spcBef>
              <a:buFont typeface="Arial" pitchFamily="34" charset="0"/>
              <a:buNone/>
            </a:pPr>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19456" y="649224"/>
            <a:ext cx="8112125" cy="4480560"/>
          </a:xfrm>
        </p:spPr>
        <p:txBody>
          <a:bodyPr/>
          <a:lstStyle>
            <a:lvl1pPr marL="236538" indent="-236538" algn="l" defTabSz="914400" rtl="0" eaLnBrk="1" latinLnBrk="0" hangingPunct="1">
              <a:lnSpc>
                <a:spcPts val="5200"/>
              </a:lnSpc>
              <a:spcBef>
                <a:spcPct val="20000"/>
              </a:spcBef>
              <a:buClr>
                <a:schemeClr val="tx1"/>
              </a:buClr>
              <a:buFont typeface="Arial" pitchFamily="34"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smtClean="0"/>
              <a:t>“Format large quotes using this slide layout. Be sure to cite your source below.”</a:t>
            </a:r>
            <a:endParaRPr lang="en-US" dirty="0"/>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Tree>
  </p:cSld>
  <p:clrMapOvr>
    <a:masterClrMapping/>
  </p:clrMapOvr>
  <p:transition>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237744" y="484632"/>
            <a:ext cx="8755128" cy="4372131"/>
          </a:xfrm>
        </p:spPr>
        <p:txBody>
          <a:bodyPr anchor="b" anchorCtr="0"/>
          <a:lstStyle>
            <a:lvl1pPr marL="228600" indent="-228600">
              <a:buFont typeface="Arial" pitchFamily="34" charset="0"/>
              <a:buChar char="“"/>
              <a:defRPr sz="6000" spc="-200" baseline="0">
                <a:solidFill>
                  <a:schemeClr val="bg1"/>
                </a:solidFill>
                <a:latin typeface="+mj-lt"/>
              </a:defRPr>
            </a:lvl1pPr>
          </a:lstStyle>
          <a:p>
            <a:r>
              <a:rPr lang="en-US" dirty="0" smtClean="0"/>
              <a:t>Format large quotes using this slide layout. Be sure to cite your source below.”</a:t>
            </a:r>
            <a:endParaRPr lang="en-US" dirty="0"/>
          </a:p>
        </p:txBody>
      </p:sp>
      <p:sp>
        <p:nvSpPr>
          <p:cNvPr id="28" name="Rectangle 5"/>
          <p:cNvSpPr>
            <a:spLocks noChangeArrowheads="1"/>
          </p:cNvSpPr>
          <p:nvPr/>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7" name="Text Placeholder 4"/>
          <p:cNvSpPr>
            <a:spLocks noGrp="1"/>
          </p:cNvSpPr>
          <p:nvPr>
            <p:ph type="body" sz="quarter" idx="11" hasCustomPrompt="1"/>
          </p:nvPr>
        </p:nvSpPr>
        <p:spPr>
          <a:xfrm>
            <a:off x="460248" y="5358903"/>
            <a:ext cx="8574685"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2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777667"/>
            <a:ext cx="3895344" cy="5287676"/>
          </a:xfrm>
        </p:spPr>
        <p:txBody>
          <a:bodyPr anchor="ctr" anchorCtr="0">
            <a:normAutofit/>
          </a:bodyPr>
          <a:lstStyle>
            <a:lvl1pPr marL="0" indent="0">
              <a:buFontTx/>
              <a:buNone/>
              <a:defRPr lang="en-US" sz="2000" kern="1200" dirty="0">
                <a:solidFill>
                  <a:srgbClr val="493B93"/>
                </a:solidFill>
                <a:latin typeface="+mj-lt"/>
                <a:ea typeface="+mn-ea"/>
                <a:cs typeface="+mn-cs"/>
              </a:defRPr>
            </a:lvl1pPr>
            <a:lvl2pPr>
              <a:defRPr sz="2000"/>
            </a:lvl2pPr>
            <a:lvl3pPr>
              <a:defRPr sz="2000"/>
            </a:lvl3pPr>
            <a:lvl4pPr>
              <a:defRPr sz="2000"/>
            </a:lvl4pPr>
            <a:lvl5pPr>
              <a:defRPr sz="2000"/>
            </a:lvl5pPr>
          </a:lstStyle>
          <a:p>
            <a:pPr marL="0" lvl="0" indent="0" algn="l" defTabSz="914400" rtl="0" eaLnBrk="1" latinLnBrk="0" hangingPunct="1">
              <a:lnSpc>
                <a:spcPts val="2400"/>
              </a:lnSpc>
              <a:spcBef>
                <a:spcPts val="0"/>
              </a:spcBef>
              <a:buClr>
                <a:srgbClr val="435153"/>
              </a:buClr>
              <a:buFont typeface="Arial" pitchFamily="34" charset="0"/>
              <a:buNone/>
            </a:pPr>
            <a:r>
              <a:rPr lang="en-US" dirty="0" smtClean="0"/>
              <a:t>Tell your story here</a:t>
            </a:r>
            <a:endParaRPr lang="en-US" dirty="0"/>
          </a:p>
        </p:txBody>
      </p:sp>
      <p:cxnSp>
        <p:nvCxnSpPr>
          <p:cNvPr id="5" name="Straight Connector 4"/>
          <p:cNvCxnSpPr/>
          <p:nvPr userDrawn="1"/>
        </p:nvCxnSpPr>
        <p:spPr>
          <a:xfrm>
            <a:off x="4486587"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8" name="Subtitle 2"/>
          <p:cNvSpPr>
            <a:spLocks noGrp="1"/>
          </p:cNvSpPr>
          <p:nvPr>
            <p:ph type="subTitle" idx="1" hasCustomPrompt="1"/>
          </p:nvPr>
        </p:nvSpPr>
        <p:spPr>
          <a:xfrm>
            <a:off x="236382" y="4464066"/>
            <a:ext cx="3657600" cy="384721"/>
          </a:xfrm>
        </p:spPr>
        <p:txBody>
          <a:bodyPr>
            <a:spAutoFit/>
          </a:bodyPr>
          <a:lstStyle>
            <a:lvl1pPr marL="0" marR="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lang="en-US" sz="2000" kern="1200" dirty="0">
                <a:solidFill>
                  <a:schemeClr val="bg1"/>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a:pPr>
            <a:r>
              <a:rPr lang="en-US" dirty="0" smtClean="0"/>
              <a:t>Speaker Name</a:t>
            </a:r>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mj-lt"/>
                <a:ea typeface="+mj-ea"/>
                <a:cs typeface="Arial" pitchFamily="34" charset="0"/>
              </a:defRPr>
            </a:lvl1pPr>
          </a:lstStyle>
          <a:p>
            <a:r>
              <a:rPr lang="en-US" dirty="0" smtClean="0"/>
              <a:t>Presentation Title Goes Here</a:t>
            </a:r>
            <a:endParaRPr lang="en-US" dirty="0"/>
          </a:p>
        </p:txBody>
      </p:sp>
      <p:pic>
        <p:nvPicPr>
          <p:cNvPr id="44"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5912068" y="330200"/>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3"/>
          <p:cNvSpPr>
            <a:spLocks noGrp="1"/>
          </p:cNvSpPr>
          <p:nvPr>
            <p:ph type="body" sz="quarter" idx="10" hasCustomPrompt="1"/>
          </p:nvPr>
        </p:nvSpPr>
        <p:spPr>
          <a:xfrm>
            <a:off x="236383" y="4862154"/>
            <a:ext cx="3657600" cy="355482"/>
          </a:xfrm>
        </p:spPr>
        <p:txBody>
          <a:bodyPr wrap="square">
            <a:spAutoFit/>
          </a:bodyPr>
          <a:lstStyle>
            <a:lvl1pPr marL="0" indent="0">
              <a:buFontTx/>
              <a:buNone/>
              <a:defRPr sz="1800">
                <a:solidFill>
                  <a:schemeClr val="bg1"/>
                </a:solidFill>
              </a:defRPr>
            </a:lvl1pPr>
          </a:lstStyle>
          <a:p>
            <a:pPr lvl="0"/>
            <a:r>
              <a:rPr lang="en-US" dirty="0" smtClean="0"/>
              <a:t>Speaker Title</a:t>
            </a:r>
            <a:endParaRPr lang="en-US" dirty="0"/>
          </a:p>
        </p:txBody>
      </p:sp>
      <p:sp>
        <p:nvSpPr>
          <p:cNvPr id="8" name="Text Placeholder 5"/>
          <p:cNvSpPr>
            <a:spLocks noGrp="1"/>
          </p:cNvSpPr>
          <p:nvPr>
            <p:ph type="body" sz="quarter" idx="11" hasCustomPrompt="1"/>
          </p:nvPr>
        </p:nvSpPr>
        <p:spPr>
          <a:xfrm>
            <a:off x="236382" y="5231003"/>
            <a:ext cx="3657600" cy="297004"/>
          </a:xfrm>
        </p:spPr>
        <p:txBody>
          <a:bodyPr>
            <a:spAutoFit/>
          </a:bodyPr>
          <a:lstStyle>
            <a:lvl1pPr marL="0" indent="0">
              <a:buFontTx/>
              <a:buNone/>
              <a:defRPr sz="1400">
                <a:solidFill>
                  <a:schemeClr val="bg1"/>
                </a:solidFill>
              </a:defRPr>
            </a:lvl1pPr>
          </a:lstStyle>
          <a:p>
            <a:pPr lvl="0"/>
            <a:r>
              <a:rPr lang="en-US" dirty="0" smtClean="0"/>
              <a:t>Date</a:t>
            </a:r>
            <a:endParaRPr lang="en-US" dirty="0"/>
          </a:p>
        </p:txBody>
      </p:sp>
    </p:spTree>
    <p:extLst>
      <p:ext uri="{BB962C8B-B14F-4D97-AF65-F5344CB8AC3E}">
        <p14:creationId xmlns:p14="http://schemas.microsoft.com/office/powerpoint/2010/main" val="1570477232"/>
      </p:ext>
    </p:extLst>
  </p:cSld>
  <p:clrMapOvr>
    <a:masterClrMapping/>
  </p:clrMapOvr>
  <p:transition>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36383" y="4279392"/>
            <a:ext cx="4684867" cy="384175"/>
          </a:xfrm>
        </p:spPr>
        <p:txBody>
          <a:bodyPr vert="horz" lIns="91440" tIns="45720" rIns="91440" bIns="45720" rtlCol="0">
            <a:normAutofit/>
          </a:bodyPr>
          <a:lstStyle>
            <a:lvl1pPr marL="0" indent="0" algn="l" defTabSz="914400" rtl="0" eaLnBrk="1" latinLnBrk="0" hangingPunct="1">
              <a:lnSpc>
                <a:spcPct val="95000"/>
              </a:lnSpc>
              <a:spcBef>
                <a:spcPct val="20000"/>
              </a:spcBef>
              <a:buClr>
                <a:srgbClr val="92D050"/>
              </a:buClr>
              <a:buSzPct val="90000"/>
              <a:buFont typeface="Arial" pitchFamily="34" charset="0"/>
              <a:buNone/>
              <a:tabLst/>
              <a:defRPr kumimoji="0" lang="en-US" sz="2000" b="0" i="0" u="none" strike="noStrike" kern="1200" cap="none" spc="0" normalizeH="0" baseline="0" dirty="0">
                <a:ln>
                  <a:noFill/>
                </a:ln>
                <a:solidFill>
                  <a:srgbClr val="493B93"/>
                </a:solidFill>
                <a:effectLst/>
                <a:uLnTx/>
                <a:uFillTx/>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08693" y="3282696"/>
            <a:ext cx="4712557"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Demo Title</a:t>
            </a:r>
            <a:endParaRPr lang="en-US" dirty="0"/>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31" name="Picture Placeholder 30"/>
          <p:cNvSpPr>
            <a:spLocks noGrp="1"/>
          </p:cNvSpPr>
          <p:nvPr>
            <p:ph type="pic" sz="quarter" idx="10" hasCustomPrompt="1"/>
          </p:nvPr>
        </p:nvSpPr>
        <p:spPr>
          <a:xfrm>
            <a:off x="5540375" y="1917700"/>
            <a:ext cx="2676525" cy="2889250"/>
          </a:xfrm>
        </p:spPr>
        <p:txBody>
          <a:bodyPr anchor="ctr" anchorCtr="1"/>
          <a:lstStyle>
            <a:lvl1pPr algn="ctr">
              <a:buFontTx/>
              <a:buNone/>
              <a:defRPr>
                <a:latin typeface="+mj-lt"/>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9" name="Rectangle 28"/>
          <p:cNvSpPr/>
          <p:nvPr/>
        </p:nvSpPr>
        <p:spPr>
          <a:xfrm>
            <a:off x="1891875" y="795528"/>
            <a:ext cx="5349240"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 name="Rectangle 22"/>
          <p:cNvSpPr/>
          <p:nvPr userDrawn="1"/>
        </p:nvSpPr>
        <p:spPr>
          <a:xfrm>
            <a:off x="1891874" y="4794352"/>
            <a:ext cx="5347552"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1900238" y="795528"/>
            <a:ext cx="5329238" cy="4005072"/>
          </a:xfrm>
          <a:solidFill>
            <a:schemeClr val="bg1">
              <a:alpha val="30000"/>
            </a:schemeClr>
          </a:solidFill>
          <a:ln>
            <a:solidFill>
              <a:srgbClr val="FFFFFF"/>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065871" y="4873438"/>
            <a:ext cx="5074070" cy="838200"/>
          </a:xfrm>
        </p:spPr>
        <p:txBody>
          <a:bodyPr anchor="ctr"/>
          <a:lstStyle>
            <a:lvl1pPr>
              <a:defRPr sz="2600">
                <a:latin typeface="+mj-lt"/>
              </a:defRPr>
            </a:lvl1pPr>
          </a:lstStyle>
          <a:p>
            <a:r>
              <a:rPr lang="en-US" smtClean="0"/>
              <a:t>Click to edit Master title style</a:t>
            </a:r>
            <a:endParaRPr lang="en-US" dirty="0"/>
          </a:p>
        </p:txBody>
      </p:sp>
      <p:sp>
        <p:nvSpPr>
          <p:cNvPr id="8"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1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2" name="Rectangle 31"/>
          <p:cNvSpPr/>
          <p:nvPr/>
        </p:nvSpPr>
        <p:spPr>
          <a:xfrm>
            <a:off x="338328" y="310896"/>
            <a:ext cx="3273552"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338328" y="310896"/>
            <a:ext cx="3273552" cy="2459736"/>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229703" y="3429000"/>
            <a:ext cx="7009298" cy="1421928"/>
          </a:xfrm>
        </p:spPr>
        <p:txBody>
          <a:bodyPr anchor="t">
            <a:sp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
        <p:nvSpPr>
          <p:cNvPr id="7"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0" name="Rectangle 39"/>
          <p:cNvSpPr/>
          <p:nvPr/>
        </p:nvSpPr>
        <p:spPr>
          <a:xfrm>
            <a:off x="4992624" y="859536"/>
            <a:ext cx="3630168"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4992624" y="859536"/>
            <a:ext cx="3630168" cy="5029200"/>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229703" y="728972"/>
            <a:ext cx="4349918" cy="1089529"/>
          </a:xfrm>
        </p:spPr>
        <p:txBody>
          <a:bodyPr anchor="t">
            <a:spAutoFit/>
          </a:bodyPr>
          <a:lstStyle>
            <a:lvl1pPr>
              <a:lnSpc>
                <a:spcPct val="90000"/>
              </a:lnSpc>
              <a:defRPr>
                <a:solidFill>
                  <a:schemeClr val="bg1"/>
                </a:solidFill>
                <a:latin typeface="+mj-lt"/>
              </a:defRPr>
            </a:lvl1pPr>
          </a:lstStyle>
          <a:p>
            <a:r>
              <a:rPr lang="en-US" smtClean="0"/>
              <a:t>Click to edit Master title style</a:t>
            </a:r>
            <a:endParaRPr lang="en-US" dirty="0"/>
          </a:p>
        </p:txBody>
      </p:sp>
      <p:sp>
        <p:nvSpPr>
          <p:cNvPr id="7"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8" name="Rectangle 47"/>
          <p:cNvSpPr/>
          <p:nvPr/>
        </p:nvSpPr>
        <p:spPr>
          <a:xfrm>
            <a:off x="3668713" y="311149"/>
            <a:ext cx="326813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Picture Placeholder 25"/>
          <p:cNvSpPr>
            <a:spLocks noGrp="1"/>
          </p:cNvSpPr>
          <p:nvPr>
            <p:ph type="pic" sz="quarter" idx="11" hasCustomPrompt="1"/>
          </p:nvPr>
        </p:nvSpPr>
        <p:spPr>
          <a:xfrm>
            <a:off x="3668989" y="311149"/>
            <a:ext cx="3267861" cy="2660652"/>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334963" y="311149"/>
            <a:ext cx="3258612"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320824" y="311149"/>
            <a:ext cx="3272751" cy="2660652"/>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7011988" y="311149"/>
            <a:ext cx="1806574"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1" name="Picture Placeholder 25"/>
          <p:cNvSpPr>
            <a:spLocks noGrp="1"/>
          </p:cNvSpPr>
          <p:nvPr>
            <p:ph type="pic" sz="quarter" idx="12" hasCustomPrompt="1"/>
          </p:nvPr>
        </p:nvSpPr>
        <p:spPr>
          <a:xfrm>
            <a:off x="7011988" y="311149"/>
            <a:ext cx="1806573" cy="1308101"/>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334963" y="3028951"/>
            <a:ext cx="250196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Picture Placeholder 25"/>
          <p:cNvSpPr>
            <a:spLocks noGrp="1"/>
          </p:cNvSpPr>
          <p:nvPr>
            <p:ph type="pic" sz="quarter" idx="13" hasCustomPrompt="1"/>
          </p:nvPr>
        </p:nvSpPr>
        <p:spPr>
          <a:xfrm>
            <a:off x="320824" y="3028951"/>
            <a:ext cx="2516104" cy="3458934"/>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2911476" y="3028951"/>
            <a:ext cx="4025374"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5" name="Picture Placeholder 25"/>
          <p:cNvSpPr>
            <a:spLocks noGrp="1"/>
          </p:cNvSpPr>
          <p:nvPr>
            <p:ph type="pic" sz="quarter" idx="14" hasCustomPrompt="1"/>
          </p:nvPr>
        </p:nvSpPr>
        <p:spPr>
          <a:xfrm>
            <a:off x="2908334" y="3028951"/>
            <a:ext cx="4028516" cy="3458934"/>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7011988" y="1683657"/>
            <a:ext cx="1806574"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Picture Placeholder 25"/>
          <p:cNvSpPr>
            <a:spLocks noGrp="1"/>
          </p:cNvSpPr>
          <p:nvPr>
            <p:ph type="pic" sz="quarter" idx="15" hasCustomPrompt="1"/>
          </p:nvPr>
        </p:nvSpPr>
        <p:spPr>
          <a:xfrm>
            <a:off x="7011988" y="1676400"/>
            <a:ext cx="1806573" cy="3449410"/>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7011988" y="5182960"/>
            <a:ext cx="1806574"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9" name="Picture Placeholder 25"/>
          <p:cNvSpPr>
            <a:spLocks noGrp="1"/>
          </p:cNvSpPr>
          <p:nvPr>
            <p:ph type="pic" sz="quarter" idx="16" hasCustomPrompt="1"/>
          </p:nvPr>
        </p:nvSpPr>
        <p:spPr>
          <a:xfrm>
            <a:off x="7011988" y="5182960"/>
            <a:ext cx="1806573" cy="1304925"/>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18"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2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2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338328" y="310896"/>
            <a:ext cx="8476488"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5" name="Picture Placeholder 4"/>
          <p:cNvSpPr>
            <a:spLocks noGrp="1"/>
          </p:cNvSpPr>
          <p:nvPr>
            <p:ph type="pic" sz="quarter" idx="10" hasCustomPrompt="1"/>
          </p:nvPr>
        </p:nvSpPr>
        <p:spPr>
          <a:xfrm>
            <a:off x="333375" y="339924"/>
            <a:ext cx="8474869" cy="6054185"/>
          </a:xfrm>
          <a:ln>
            <a:solidFill>
              <a:srgbClr val="FFFFFF"/>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sp>
        <p:nvSpPr>
          <p:cNvPr id="11" name="Rectangle 5"/>
          <p:cNvSpPr>
            <a:spLocks noChangeArrowheads="1"/>
          </p:cNvSpPr>
          <p:nvPr userDrawn="1"/>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8"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808080"/>
                </a:solidFill>
                <a:latin typeface="+mj-lt"/>
              </a:rPr>
              <a:t>© 2013 Cisco and/or its affiliates. All rights reserved.</a:t>
            </a:r>
            <a:endParaRPr lang="en-US" sz="600" dirty="0">
              <a:solidFill>
                <a:srgbClr val="808080"/>
              </a:solidFill>
              <a:latin typeface="+mj-lt"/>
            </a:endParaRPr>
          </a:p>
        </p:txBody>
      </p:sp>
      <p:sp>
        <p:nvSpPr>
          <p:cNvPr id="10"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Tree>
  </p:cSld>
  <p:clrMapOvr>
    <a:masterClrMapping/>
  </p:clrMapOvr>
  <p:transition>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91440" y="-91440"/>
            <a:ext cx="9326880" cy="704088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tandard video">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1" name="Media Placeholder 20"/>
          <p:cNvSpPr>
            <a:spLocks noGrp="1"/>
          </p:cNvSpPr>
          <p:nvPr>
            <p:ph type="media" sz="quarter" idx="10" hasCustomPrompt="1"/>
          </p:nvPr>
        </p:nvSpPr>
        <p:spPr>
          <a:xfrm>
            <a:off x="2642616" y="777240"/>
            <a:ext cx="5897880" cy="4425696"/>
          </a:xfrm>
          <a:solidFill>
            <a:srgbClr val="000000"/>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pic>
        <p:nvPicPr>
          <p:cNvPr id="23"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26148" y="6042098"/>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587"/>
            <a:ext cx="9144000" cy="6858000"/>
          </a:xfrm>
          <a:prstGeom prst="rect">
            <a:avLst/>
          </a:prstGeom>
        </p:spPr>
      </p:pic>
    </p:spTree>
  </p:cSld>
  <p:clrMapOvr>
    <a:masterClrMapping/>
  </p:clrMapOvr>
  <p:transition>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022361"/>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8" name="Subtitle 2"/>
          <p:cNvSpPr>
            <a:spLocks noGrp="1"/>
          </p:cNvSpPr>
          <p:nvPr>
            <p:ph type="subTitle" idx="1" hasCustomPrompt="1"/>
          </p:nvPr>
        </p:nvSpPr>
        <p:spPr>
          <a:xfrm>
            <a:off x="236383" y="4464066"/>
            <a:ext cx="8110728" cy="384175"/>
          </a:xfr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a:normAutofit/>
          </a:bodyPr>
          <a:lstStyle>
            <a:lvl1pPr marL="0" indent="0" algn="l">
              <a:buNone/>
              <a:defRPr lang="en-US" sz="2000" kern="1200" dirty="0">
                <a:solidFill>
                  <a:srgbClr val="493B93"/>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a:t>
            </a:r>
            <a:endParaRPr lang="en-US" dirty="0"/>
          </a:p>
        </p:txBody>
      </p:sp>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smtClean="0"/>
              <a:t>Presentation </a:t>
            </a:r>
            <a:br>
              <a:rPr lang="en-US" dirty="0" smtClean="0"/>
            </a:br>
            <a:r>
              <a:rPr lang="en-US" dirty="0" smtClean="0"/>
              <a:t>Title Goes Here</a:t>
            </a:r>
            <a:endParaRPr lang="en-US" dirty="0"/>
          </a:p>
        </p:txBody>
      </p:sp>
      <p:pic>
        <p:nvPicPr>
          <p:cNvPr id="51" name="Picture 4"/>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03053" y="325971"/>
            <a:ext cx="2920207" cy="485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3"/>
          <p:cNvSpPr>
            <a:spLocks noGrp="1"/>
          </p:cNvSpPr>
          <p:nvPr>
            <p:ph type="body" sz="quarter" idx="10" hasCustomPrompt="1"/>
          </p:nvPr>
        </p:nvSpPr>
        <p:spPr>
          <a:xfrm>
            <a:off x="236382" y="4862154"/>
            <a:ext cx="8110728" cy="355482"/>
          </a:xfrm>
        </p:spPr>
        <p:txBody>
          <a:bodyPr wrap="square">
            <a:spAutoFit/>
          </a:bodyPr>
          <a:lstStyle>
            <a:lvl1pPr marL="0" indent="0">
              <a:buFontTx/>
              <a:buNone/>
              <a:defRPr sz="1800">
                <a:solidFill>
                  <a:srgbClr val="493B93"/>
                </a:solidFill>
              </a:defRPr>
            </a:lvl1pPr>
          </a:lstStyle>
          <a:p>
            <a:pPr lvl="0"/>
            <a:r>
              <a:rPr lang="en-US" dirty="0" smtClean="0"/>
              <a:t>Speaker Title</a:t>
            </a:r>
            <a:endParaRPr lang="en-US" dirty="0"/>
          </a:p>
        </p:txBody>
      </p:sp>
      <p:sp>
        <p:nvSpPr>
          <p:cNvPr id="6" name="Text Placeholder 5"/>
          <p:cNvSpPr>
            <a:spLocks noGrp="1"/>
          </p:cNvSpPr>
          <p:nvPr>
            <p:ph type="body" sz="quarter" idx="11" hasCustomPrompt="1"/>
          </p:nvPr>
        </p:nvSpPr>
        <p:spPr>
          <a:xfrm>
            <a:off x="236381" y="5231003"/>
            <a:ext cx="8110728" cy="297004"/>
          </a:xfrm>
        </p:spPr>
        <p:txBody>
          <a:bodyPr wrap="square">
            <a:spAutoFit/>
          </a:bodyPr>
          <a:lstStyle>
            <a:lvl1pPr marL="0" indent="0">
              <a:buFontTx/>
              <a:buNone/>
              <a:defRPr sz="1400">
                <a:solidFill>
                  <a:srgbClr val="493B93"/>
                </a:solidFill>
              </a:defRPr>
            </a:lvl1pPr>
          </a:lstStyle>
          <a:p>
            <a:pPr lvl="0"/>
            <a:r>
              <a:rPr lang="en-US" dirty="0" smtClean="0"/>
              <a:t>Date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5"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808080"/>
                </a:solidFill>
                <a:latin typeface="+mj-lt"/>
              </a:rPr>
              <a:t>© 2013 Cisco and/or its affiliates. All rights reserved.</a:t>
            </a:r>
            <a:endParaRPr lang="en-US" sz="600" dirty="0">
              <a:solidFill>
                <a:srgbClr val="808080"/>
              </a:solidFill>
              <a:latin typeface="+mj-lt"/>
            </a:endParaRPr>
          </a:p>
        </p:txBody>
      </p:sp>
      <p:sp>
        <p:nvSpPr>
          <p:cNvPr id="6"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losing Slide_blu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587"/>
            <a:ext cx="9144000" cy="6858000"/>
          </a:xfrm>
          <a:prstGeom prst="rect">
            <a:avLst/>
          </a:prstGeom>
        </p:spPr>
      </p:pic>
      <p:sp>
        <p:nvSpPr>
          <p:cNvPr id="20" name="Rectangle 19"/>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21" name="Freeform 20"/>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2" name="Freeform 21"/>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3" name="Freeform 22"/>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24" name="Freeform 23"/>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5" name="Freeform 24"/>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6" name="Freeform 25"/>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7" name="Freeform 26"/>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8" name="Freeform 27"/>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9" name="Freeform 28"/>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0" name="Freeform 29"/>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1" name="Freeform 30"/>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2" name="Freeform 31"/>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3" name="Freeform 32"/>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00"/>
                                        <p:tgtEl>
                                          <p:spTgt spid="2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700"/>
                                        <p:tgtEl>
                                          <p:spTgt spid="27"/>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700"/>
                                        <p:tgtEl>
                                          <p:spTgt spid="29"/>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700"/>
                                        <p:tgtEl>
                                          <p:spTgt spid="31"/>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00"/>
                                        <p:tgtEl>
                                          <p:spTgt spid="33"/>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700"/>
                                        <p:tgtEl>
                                          <p:spTgt spid="26"/>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700"/>
                                        <p:tgtEl>
                                          <p:spTgt spid="2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700"/>
                                        <p:tgtEl>
                                          <p:spTgt spid="30"/>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00"/>
                                        <p:tgtEl>
                                          <p:spTgt spid="32"/>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25"/>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27"/>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2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3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33"/>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26"/>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2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3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32"/>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700"/>
                                        <p:tgtEl>
                                          <p:spTgt spid="22"/>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700"/>
                                        <p:tgtEl>
                                          <p:spTgt spid="20"/>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700"/>
                                        <p:tgtEl>
                                          <p:spTgt spid="24"/>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700"/>
                                        <p:tgtEl>
                                          <p:spTgt spid="21"/>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blue thank you">
    <p:spTree>
      <p:nvGrpSpPr>
        <p:cNvPr id="1" name=""/>
        <p:cNvGrpSpPr/>
        <p:nvPr/>
      </p:nvGrpSpPr>
      <p:grpSpPr>
        <a:xfrm>
          <a:off x="0" y="0"/>
          <a:ext cx="0" cy="0"/>
          <a:chOff x="0" y="0"/>
          <a:chExt cx="0" cy="0"/>
        </a:xfrm>
      </p:grpSpPr>
      <p:pic>
        <p:nvPicPr>
          <p:cNvPr id="35" name="Picture 3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587"/>
            <a:ext cx="9144000" cy="6858000"/>
          </a:xfrm>
          <a:prstGeom prst="rect">
            <a:avLst/>
          </a:prstGeom>
        </p:spPr>
      </p:pic>
      <p:sp>
        <p:nvSpPr>
          <p:cNvPr id="34" name="TextBox 33"/>
          <p:cNvSpPr txBox="1"/>
          <p:nvPr userDrawn="1"/>
        </p:nvSpPr>
        <p:spPr>
          <a:xfrm>
            <a:off x="644691" y="3060488"/>
            <a:ext cx="2437270"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pic>
        <p:nvPicPr>
          <p:cNvPr id="18"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69746" y="3078070"/>
            <a:ext cx="3669899" cy="61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10" presetClass="entr" presetSubtype="0" fill="hold" nodeType="withEffect">
                                  <p:stCondLst>
                                    <p:cond delay="7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Slide-red">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Rectangle 3"/>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5" name="Freeform 4"/>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6" name="Freeform 5"/>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7" name="Freeform 6"/>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8" name="Freeform 7"/>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9" name="Freeform 8"/>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0" name="Freeform 9"/>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1" name="Freeform 10"/>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2" name="Freeform 11"/>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4" name="Freeform 13"/>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5" name="Freeform 14"/>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6" name="Freeform 15"/>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7" name="Freeform 16"/>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8" name="Freeform 17"/>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700"/>
                                        <p:tgtEl>
                                          <p:spTgt spid="11"/>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700"/>
                                        <p:tgtEl>
                                          <p:spTgt spid="14"/>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700"/>
                                        <p:tgtEl>
                                          <p:spTgt spid="16"/>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700"/>
                                        <p:tgtEl>
                                          <p:spTgt spid="18"/>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700"/>
                                        <p:tgtEl>
                                          <p:spTgt spid="10"/>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700"/>
                                        <p:tgtEl>
                                          <p:spTgt spid="12"/>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700"/>
                                        <p:tgtEl>
                                          <p:spTgt spid="15"/>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700"/>
                                        <p:tgtEl>
                                          <p:spTgt spid="17"/>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9"/>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11"/>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14"/>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16"/>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18"/>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10"/>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12"/>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15"/>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17"/>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700"/>
                                        <p:tgtEl>
                                          <p:spTgt spid="6"/>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700"/>
                                        <p:tgtEl>
                                          <p:spTgt spid="4"/>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700"/>
                                        <p:tgtEl>
                                          <p:spTgt spid="8"/>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700"/>
                                        <p:tgtEl>
                                          <p:spTgt spid="5"/>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losing Slide-red thank you">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4" name="TextBox 33"/>
          <p:cNvSpPr txBox="1"/>
          <p:nvPr userDrawn="1"/>
        </p:nvSpPr>
        <p:spPr>
          <a:xfrm>
            <a:off x="644691" y="3060488"/>
            <a:ext cx="2437270"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pic>
        <p:nvPicPr>
          <p:cNvPr id="21"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69746" y="3078070"/>
            <a:ext cx="3669899" cy="61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10" presetClass="entr" presetSubtype="0" fill="hold" nodeType="withEffect">
                                  <p:stCondLst>
                                    <p:cond delay="75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lternate Title Slide">
    <p:spTree>
      <p:nvGrpSpPr>
        <p:cNvPr id="1" name=""/>
        <p:cNvGrpSpPr/>
        <p:nvPr/>
      </p:nvGrpSpPr>
      <p:grpSpPr>
        <a:xfrm>
          <a:off x="0" y="0"/>
          <a:ext cx="0" cy="0"/>
          <a:chOff x="0" y="0"/>
          <a:chExt cx="0" cy="0"/>
        </a:xfrm>
      </p:grpSpPr>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smtClean="0"/>
              <a:t>Presentation </a:t>
            </a:r>
            <a:br>
              <a:rPr lang="en-US" dirty="0" smtClean="0"/>
            </a:br>
            <a:r>
              <a:rPr lang="en-US" dirty="0" smtClean="0"/>
              <a:t>Title Goes Here</a:t>
            </a:r>
            <a:endParaRPr lang="en-US" dirty="0"/>
          </a:p>
        </p:txBody>
      </p:sp>
    </p:spTree>
    <p:extLst>
      <p:ext uri="{BB962C8B-B14F-4D97-AF65-F5344CB8AC3E}">
        <p14:creationId xmlns:p14="http://schemas.microsoft.com/office/powerpoint/2010/main" val="477931373"/>
      </p:ext>
    </p:extLst>
  </p:cSld>
  <p:clrMapOvr>
    <a:masterClrMapping/>
  </p:clrMapOvr>
  <p:transition>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376" y="4712451"/>
            <a:ext cx="8477250" cy="1828800"/>
          </a:xfrm>
          <a:prstGeom prst="rect">
            <a:avLst/>
          </a:prstGeom>
        </p:spPr>
      </p:pic>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Segue Title Here</a:t>
            </a:r>
            <a:endParaRPr lang="en-US" dirty="0"/>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592251" cy="175257"/>
          </a:xfrm>
          <a:prstGeom prst="rect">
            <a:avLst/>
          </a:prstGeom>
          <a:noFill/>
          <a:ln w="9525">
            <a:noFill/>
            <a:miter lim="800000"/>
            <a:headEnd/>
            <a:tailEnd/>
          </a:ln>
          <a:effectLst/>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808080"/>
                </a:solidFill>
                <a:latin typeface="+mj-lt"/>
                <a:ea typeface="+mn-ea"/>
                <a:cs typeface="+mn-cs"/>
              </a:rPr>
              <a:t>© 2013 Cisco and/or its affiliates. All rights reserved.</a:t>
            </a:r>
            <a:endParaRPr lang="en-US" sz="600" kern="1200" dirty="0">
              <a:solidFill>
                <a:srgbClr val="808080"/>
              </a:solidFill>
              <a:latin typeface="+mj-lt"/>
              <a:ea typeface="+mn-ea"/>
              <a:cs typeface="+mn-cs"/>
            </a:endParaRPr>
          </a:p>
        </p:txBody>
      </p:sp>
      <p:sp>
        <p:nvSpPr>
          <p:cNvPr id="9"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gue 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376" y="4696378"/>
            <a:ext cx="8477250" cy="1844873"/>
          </a:xfrm>
          <a:prstGeom prst="rect">
            <a:avLst/>
          </a:prstGeom>
        </p:spPr>
      </p:pic>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Segue Title Here</a:t>
            </a:r>
            <a:endParaRPr lang="en-US" dirty="0"/>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592251" cy="175257"/>
          </a:xfrm>
          <a:prstGeom prst="rect">
            <a:avLst/>
          </a:prstGeom>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10" name="Rectangle 4"/>
          <p:cNvSpPr>
            <a:spLocks noChangeArrowheads="1"/>
          </p:cNvSpPr>
          <p:nvPr userDrawn="1"/>
        </p:nvSpPr>
        <p:spPr bwMode="ltGray">
          <a:xfrm>
            <a:off x="251373" y="6586246"/>
            <a:ext cx="3420515" cy="175257"/>
          </a:xfrm>
          <a:prstGeom prst="rect">
            <a:avLst/>
          </a:prstGeom>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808080"/>
                </a:solidFill>
                <a:latin typeface="+mj-lt"/>
                <a:ea typeface="+mn-ea"/>
                <a:cs typeface="+mn-cs"/>
              </a:rPr>
              <a:t>© 2013 Cisco and/or its affiliates. All rights reserved.</a:t>
            </a:r>
            <a:endParaRPr lang="en-US" sz="600" kern="1200" dirty="0">
              <a:solidFill>
                <a:srgbClr val="808080"/>
              </a:solidFill>
              <a:latin typeface="+mj-lt"/>
              <a:ea typeface="+mn-ea"/>
              <a:cs typeface="+mn-cs"/>
            </a:endParaRPr>
          </a:p>
        </p:txBody>
      </p:sp>
      <p:sp>
        <p:nvSpPr>
          <p:cNvPr id="1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extLst>
      <p:ext uri="{BB962C8B-B14F-4D97-AF65-F5344CB8AC3E}">
        <p14:creationId xmlns:p14="http://schemas.microsoft.com/office/powerpoint/2010/main" val="1665715276"/>
      </p:ext>
    </p:extLst>
  </p:cSld>
  <p:clrMapOvr>
    <a:masterClrMapping/>
  </p:clrMapOvr>
  <p:transition>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 Segue 3">
    <p:spTree>
      <p:nvGrpSpPr>
        <p:cNvPr id="1" name=""/>
        <p:cNvGrpSpPr/>
        <p:nvPr/>
      </p:nvGrpSpPr>
      <p:grpSpPr>
        <a:xfrm>
          <a:off x="0" y="0"/>
          <a:ext cx="0" cy="0"/>
          <a:chOff x="0" y="0"/>
          <a:chExt cx="0" cy="0"/>
        </a:xfrm>
      </p:grpSpPr>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Segue Title Here</a:t>
            </a:r>
            <a:endParaRPr lang="en-US" dirty="0"/>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592251" cy="175257"/>
          </a:xfrm>
          <a:prstGeom prst="rect">
            <a:avLst/>
          </a:prstGeom>
          <a:noFill/>
          <a:ln w="9525">
            <a:noFill/>
            <a:miter lim="800000"/>
            <a:headEnd/>
            <a:tailEnd/>
          </a:ln>
          <a:effectLst/>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808080"/>
                </a:solidFill>
                <a:latin typeface="+mj-lt"/>
                <a:ea typeface="+mn-ea"/>
                <a:cs typeface="+mn-cs"/>
              </a:rPr>
              <a:t>© 2013 Cisco and/or its affiliates. All rights reserved.</a:t>
            </a:r>
            <a:endParaRPr lang="en-US" sz="600" kern="1200" dirty="0">
              <a:solidFill>
                <a:srgbClr val="808080"/>
              </a:solidFill>
              <a:latin typeface="+mj-lt"/>
              <a:ea typeface="+mn-ea"/>
              <a:cs typeface="+mn-cs"/>
            </a:endParaRPr>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9"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extLst>
      <p:ext uri="{BB962C8B-B14F-4D97-AF65-F5344CB8AC3E}">
        <p14:creationId xmlns:p14="http://schemas.microsoft.com/office/powerpoint/2010/main" val="2987243975"/>
      </p:ext>
    </p:extLst>
  </p:cSld>
  <p:clrMapOvr>
    <a:masterClrMapping/>
  </p:clrMapOvr>
  <p:transition>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432215"/>
            <a:ext cx="8588861" cy="838200"/>
          </a:xfrm>
        </p:spPr>
        <p:txBody>
          <a:bodyPr/>
          <a:lstStyle>
            <a:lvl1pPr>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28600" y="1344168"/>
            <a:ext cx="8577072" cy="4965192"/>
          </a:xfrm>
        </p:spPr>
        <p:txBody>
          <a:bodyPr vert="horz" lIns="91440" tIns="45720" rIns="91440" bIns="45720" rtlCol="0">
            <a:noAutofit/>
          </a:bodyPr>
          <a:lstStyle>
            <a:lvl1pPr>
              <a:defRPr lang="en-US" sz="2000"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5548096"/>
      </p:ext>
    </p:extLst>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4706781"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912"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smtClean="0"/>
              <a:t>Click to edit Master title style</a:t>
            </a:r>
            <a:endParaRPr lang="en-US" dirty="0"/>
          </a:p>
        </p:txBody>
      </p:sp>
      <p:sp>
        <p:nvSpPr>
          <p:cNvPr id="8" name="Text Placeholder 3"/>
          <p:cNvSpPr>
            <a:spLocks noGrp="1"/>
          </p:cNvSpPr>
          <p:nvPr>
            <p:ph type="body" sz="quarter" idx="12"/>
          </p:nvPr>
        </p:nvSpPr>
        <p:spPr>
          <a:xfrm>
            <a:off x="229702"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912"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6"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2"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smtClean="0"/>
              <a:t>Slide Title Goes Here</a:t>
            </a:r>
            <a:endParaRPr lang="en-US" dirty="0"/>
          </a:p>
        </p:txBody>
      </p:sp>
      <p:sp>
        <p:nvSpPr>
          <p:cNvPr id="3" name="Text Placeholder 2"/>
          <p:cNvSpPr>
            <a:spLocks noGrp="1"/>
          </p:cNvSpPr>
          <p:nvPr>
            <p:ph type="body" idx="1"/>
          </p:nvPr>
        </p:nvSpPr>
        <p:spPr>
          <a:xfrm>
            <a:off x="229702" y="1339745"/>
            <a:ext cx="857707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808080"/>
                </a:solidFill>
                <a:latin typeface="+mj-lt"/>
              </a:rPr>
              <a:t>© 2013 Cisco and/or its affiliates. All rights reserved.</a:t>
            </a:r>
            <a:endParaRPr lang="en-US" sz="600" dirty="0">
              <a:solidFill>
                <a:srgbClr val="808080"/>
              </a:solidFill>
              <a:latin typeface="+mj-lt"/>
            </a:endParaRPr>
          </a:p>
        </p:txBody>
      </p:sp>
      <p:sp>
        <p:nvSpPr>
          <p:cNvPr id="11" name="Rectangle 5"/>
          <p:cNvSpPr>
            <a:spLocks noChangeArrowheads="1"/>
          </p:cNvSpPr>
          <p:nvPr/>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808080"/>
                </a:solidFill>
                <a:latin typeface="+mj-lt"/>
              </a:rPr>
              <a:t>Cisco </a:t>
            </a:r>
            <a:r>
              <a:rPr lang="en-US" sz="600" dirty="0" smtClean="0">
                <a:solidFill>
                  <a:srgbClr val="808080"/>
                </a:solidFill>
                <a:latin typeface="+mj-lt"/>
              </a:rPr>
              <a:t>Public</a:t>
            </a:r>
            <a:endParaRPr lang="en-US" sz="600" dirty="0">
              <a:solidFill>
                <a:srgbClr val="808080"/>
              </a:solidFill>
              <a:latin typeface="+mj-lt"/>
            </a:endParaRP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 bg1="lt1" tx1="dk1" bg2="lt2" tx2="dk2" accent1="accent1" accent2="accent2" accent3="accent3" accent4="accent4" accent5="accent5" accent6="accent6" hlink="hlink" folHlink="folHlink"/>
  <p:sldLayoutIdLst>
    <p:sldLayoutId id="2147483898" r:id="rId1"/>
    <p:sldLayoutId id="2147483930" r:id="rId2"/>
    <p:sldLayoutId id="2147483929" r:id="rId3"/>
    <p:sldLayoutId id="2147483937" r:id="rId4"/>
    <p:sldLayoutId id="2147483900" r:id="rId5"/>
    <p:sldLayoutId id="2147483931" r:id="rId6"/>
    <p:sldLayoutId id="2147483932" r:id="rId7"/>
    <p:sldLayoutId id="2147483933" r:id="rId8"/>
    <p:sldLayoutId id="2147483902" r:id="rId9"/>
    <p:sldLayoutId id="2147483903" r:id="rId10"/>
    <p:sldLayoutId id="2147483935" r:id="rId11"/>
    <p:sldLayoutId id="2147483905" r:id="rId12"/>
    <p:sldLayoutId id="2147483906" r:id="rId13"/>
    <p:sldLayoutId id="2147483907" r:id="rId14"/>
    <p:sldLayoutId id="2147483908" r:id="rId15"/>
    <p:sldLayoutId id="2147483909" r:id="rId16"/>
    <p:sldLayoutId id="2147483910" r:id="rId17"/>
    <p:sldLayoutId id="2147483913" r:id="rId18"/>
    <p:sldLayoutId id="2147483911" r:id="rId19"/>
    <p:sldLayoutId id="2147483912" r:id="rId20"/>
    <p:sldLayoutId id="2147483914" r:id="rId21"/>
    <p:sldLayoutId id="2147483915" r:id="rId22"/>
    <p:sldLayoutId id="2147483916" r:id="rId23"/>
    <p:sldLayoutId id="2147483917" r:id="rId24"/>
    <p:sldLayoutId id="2147483918" r:id="rId25"/>
    <p:sldLayoutId id="2147483919" r:id="rId26"/>
    <p:sldLayoutId id="2147483921" r:id="rId27"/>
    <p:sldLayoutId id="2147483922" r:id="rId28"/>
    <p:sldLayoutId id="2147483936" r:id="rId29"/>
    <p:sldLayoutId id="2147483923" r:id="rId30"/>
    <p:sldLayoutId id="2147483924" r:id="rId31"/>
    <p:sldLayoutId id="2147483925" r:id="rId32"/>
    <p:sldLayoutId id="2147483926" r:id="rId33"/>
    <p:sldLayoutId id="2147483927" r:id="rId34"/>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p:titleStyle>
    <p:body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59.png"/><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6381" y="4462818"/>
            <a:ext cx="3803355" cy="384721"/>
          </a:xfrm>
        </p:spPr>
        <p:txBody>
          <a:bodyPr/>
          <a:lstStyle/>
          <a:p>
            <a:r>
              <a:rPr lang="en-US" dirty="0" smtClean="0"/>
              <a:t>Introduction to Networks v5.1</a:t>
            </a:r>
            <a:endParaRPr lang="en-US" dirty="0"/>
          </a:p>
        </p:txBody>
      </p:sp>
      <p:sp>
        <p:nvSpPr>
          <p:cNvPr id="2" name="Title 1"/>
          <p:cNvSpPr>
            <a:spLocks noGrp="1"/>
          </p:cNvSpPr>
          <p:nvPr>
            <p:ph type="ctrTitle"/>
          </p:nvPr>
        </p:nvSpPr>
        <p:spPr>
          <a:xfrm>
            <a:off x="221393" y="722449"/>
            <a:ext cx="8112125" cy="2907239"/>
          </a:xfrm>
        </p:spPr>
        <p:txBody>
          <a:bodyPr/>
          <a:lstStyle/>
          <a:p>
            <a:r>
              <a:rPr lang="en-US" sz="4000" dirty="0" smtClean="0"/>
              <a:t>Chapter 11:</a:t>
            </a:r>
            <a:br>
              <a:rPr lang="en-US" sz="4000" dirty="0" smtClean="0"/>
            </a:br>
            <a:r>
              <a:rPr lang="en-US" sz="4000" dirty="0" smtClean="0"/>
              <a:t>Build a Small Network</a:t>
            </a:r>
            <a:endParaRPr lang="en-US" sz="4000" dirty="0"/>
          </a:p>
        </p:txBody>
      </p:sp>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11.1.2:</a:t>
            </a:r>
            <a:r>
              <a:rPr lang="en-US" sz="2800" dirty="0"/>
              <a:t/>
            </a:r>
            <a:br>
              <a:rPr lang="en-US" sz="2800" dirty="0"/>
            </a:br>
            <a:r>
              <a:rPr lang="en-US" sz="2800" dirty="0" smtClean="0"/>
              <a:t>Small Network Applications and Protocols</a:t>
            </a:r>
            <a:endParaRPr lang="en-US" sz="2800" dirty="0"/>
          </a:p>
        </p:txBody>
      </p:sp>
    </p:spTree>
    <p:extLst>
      <p:ext uri="{BB962C8B-B14F-4D97-AF65-F5344CB8AC3E}">
        <p14:creationId xmlns:p14="http://schemas.microsoft.com/office/powerpoint/2010/main" val="132112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3200" dirty="0"/>
              <a:t>Common Applications</a:t>
            </a:r>
          </a:p>
        </p:txBody>
      </p:sp>
      <p:sp>
        <p:nvSpPr>
          <p:cNvPr id="2" name="Text Placeholder 1"/>
          <p:cNvSpPr>
            <a:spLocks noGrp="1"/>
          </p:cNvSpPr>
          <p:nvPr>
            <p:ph type="body" sz="quarter" idx="10"/>
          </p:nvPr>
        </p:nvSpPr>
        <p:spPr/>
        <p:txBody>
          <a:bodyPr/>
          <a:lstStyle/>
          <a:p>
            <a:pPr marL="0" indent="0">
              <a:buNone/>
            </a:pPr>
            <a:r>
              <a:rPr lang="en-US" dirty="0">
                <a:solidFill>
                  <a:schemeClr val="bg2">
                    <a:lumMod val="65000"/>
                    <a:lumOff val="35000"/>
                  </a:schemeClr>
                </a:solidFill>
              </a:rPr>
              <a:t>Network Applications</a:t>
            </a:r>
          </a:p>
          <a:p>
            <a:pPr marL="742950" lvl="1" indent="-285750">
              <a:buFont typeface="Arial" panose="020B0604020202020204" pitchFamily="34" charset="0"/>
              <a:buChar char="•"/>
            </a:pPr>
            <a:r>
              <a:rPr lang="en-US" dirty="0">
                <a:solidFill>
                  <a:schemeClr val="bg2">
                    <a:lumMod val="65000"/>
                    <a:lumOff val="35000"/>
                  </a:schemeClr>
                </a:solidFill>
              </a:rPr>
              <a:t>Used to communicate over the network.</a:t>
            </a:r>
          </a:p>
          <a:p>
            <a:pPr marL="742950" lvl="1" indent="-285750">
              <a:buFont typeface="Arial" panose="020B0604020202020204" pitchFamily="34" charset="0"/>
              <a:buChar char="•"/>
            </a:pPr>
            <a:r>
              <a:rPr lang="en-US" dirty="0">
                <a:solidFill>
                  <a:schemeClr val="bg2">
                    <a:lumMod val="65000"/>
                    <a:lumOff val="35000"/>
                  </a:schemeClr>
                </a:solidFill>
              </a:rPr>
              <a:t>Email clients and web browsers are examples of this type of application.</a:t>
            </a:r>
          </a:p>
          <a:p>
            <a:pPr marL="0" indent="0">
              <a:buNone/>
            </a:pPr>
            <a:r>
              <a:rPr lang="en-US" dirty="0">
                <a:solidFill>
                  <a:schemeClr val="bg2">
                    <a:lumMod val="65000"/>
                    <a:lumOff val="35000"/>
                  </a:schemeClr>
                </a:solidFill>
              </a:rPr>
              <a:t>Application Layer Services</a:t>
            </a:r>
          </a:p>
          <a:p>
            <a:pPr marL="742950" lvl="1" indent="-285750">
              <a:buFont typeface="Arial" panose="020B0604020202020204" pitchFamily="34" charset="0"/>
              <a:buChar char="•"/>
            </a:pPr>
            <a:r>
              <a:rPr lang="en-US" dirty="0">
                <a:solidFill>
                  <a:schemeClr val="bg2">
                    <a:lumMod val="65000"/>
                    <a:lumOff val="35000"/>
                  </a:schemeClr>
                </a:solidFill>
              </a:rPr>
              <a:t>Programs that interface with the network and prepare the data for transfer.</a:t>
            </a:r>
          </a:p>
          <a:p>
            <a:pPr marL="742950" lvl="1" indent="-285750">
              <a:buFont typeface="Arial" panose="020B0604020202020204" pitchFamily="34" charset="0"/>
              <a:buChar char="•"/>
            </a:pPr>
            <a:r>
              <a:rPr lang="en-US" dirty="0">
                <a:solidFill>
                  <a:schemeClr val="bg2">
                    <a:lumMod val="65000"/>
                    <a:lumOff val="35000"/>
                  </a:schemeClr>
                </a:solidFill>
              </a:rPr>
              <a:t>Each service uses protocols, which define the standards and data formats to be used.</a:t>
            </a:r>
          </a:p>
        </p:txBody>
      </p:sp>
    </p:spTree>
    <p:extLst>
      <p:ext uri="{BB962C8B-B14F-4D97-AF65-F5344CB8AC3E}">
        <p14:creationId xmlns:p14="http://schemas.microsoft.com/office/powerpoint/2010/main" val="1908664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549" y="3802071"/>
            <a:ext cx="5561013" cy="2565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itle 11"/>
          <p:cNvSpPr>
            <a:spLocks noGrp="1"/>
          </p:cNvSpPr>
          <p:nvPr>
            <p:ph type="title"/>
          </p:nvPr>
        </p:nvSpPr>
        <p:spPr/>
        <p:txBody>
          <a:bodyPr/>
          <a:lstStyle/>
          <a:p>
            <a:r>
              <a:rPr lang="en-US" sz="3200" dirty="0"/>
              <a:t>Common Protocols</a:t>
            </a:r>
          </a:p>
        </p:txBody>
      </p:sp>
      <p:sp>
        <p:nvSpPr>
          <p:cNvPr id="2" name="Text Placeholder 1"/>
          <p:cNvSpPr>
            <a:spLocks noGrp="1"/>
          </p:cNvSpPr>
          <p:nvPr>
            <p:ph type="body" sz="quarter" idx="10"/>
          </p:nvPr>
        </p:nvSpPr>
        <p:spPr/>
        <p:txBody>
          <a:bodyPr/>
          <a:lstStyle/>
          <a:p>
            <a:pPr marL="0" indent="0">
              <a:buNone/>
            </a:pPr>
            <a:r>
              <a:rPr lang="en-US" dirty="0"/>
              <a:t>Each of these network protocols define:</a:t>
            </a:r>
          </a:p>
          <a:p>
            <a:r>
              <a:rPr lang="en-US" dirty="0"/>
              <a:t>Processes on either end of a communication session</a:t>
            </a:r>
          </a:p>
          <a:p>
            <a:r>
              <a:rPr lang="en-US" dirty="0"/>
              <a:t>How messages are sent and the expected </a:t>
            </a:r>
            <a:r>
              <a:rPr lang="en-US" dirty="0" smtClean="0"/>
              <a:t>response</a:t>
            </a:r>
          </a:p>
          <a:p>
            <a:r>
              <a:rPr lang="en-US" dirty="0" smtClean="0"/>
              <a:t>Types </a:t>
            </a:r>
            <a:r>
              <a:rPr lang="en-US" dirty="0"/>
              <a:t>of messages</a:t>
            </a:r>
          </a:p>
          <a:p>
            <a:r>
              <a:rPr lang="en-US" dirty="0"/>
              <a:t>Syntax of the messages</a:t>
            </a:r>
          </a:p>
          <a:p>
            <a:r>
              <a:rPr lang="en-US" dirty="0"/>
              <a:t>Meaning of informational fields</a:t>
            </a:r>
          </a:p>
          <a:p>
            <a:r>
              <a:rPr lang="en-US" dirty="0" smtClean="0"/>
              <a:t>Interaction </a:t>
            </a:r>
            <a:r>
              <a:rPr lang="en-US" dirty="0"/>
              <a:t>with the next lower layer</a:t>
            </a:r>
          </a:p>
          <a:p>
            <a:endParaRPr lang="en-US" dirty="0"/>
          </a:p>
        </p:txBody>
      </p:sp>
    </p:spTree>
    <p:extLst>
      <p:ext uri="{BB962C8B-B14F-4D97-AF65-F5344CB8AC3E}">
        <p14:creationId xmlns:p14="http://schemas.microsoft.com/office/powerpoint/2010/main" val="2463027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3200" dirty="0"/>
              <a:t>Real-Time Applications</a:t>
            </a:r>
          </a:p>
        </p:txBody>
      </p:sp>
      <p:sp>
        <p:nvSpPr>
          <p:cNvPr id="4" name="Text Placeholder 3"/>
          <p:cNvSpPr>
            <a:spLocks noGrp="1"/>
          </p:cNvSpPr>
          <p:nvPr>
            <p:ph type="body" sz="quarter" idx="10"/>
          </p:nvPr>
        </p:nvSpPr>
        <p:spPr/>
        <p:txBody>
          <a:bodyPr/>
          <a:lstStyle/>
          <a:p>
            <a:pPr marL="0" indent="0">
              <a:buNone/>
            </a:pPr>
            <a:r>
              <a:rPr lang="en-US" dirty="0" smtClean="0">
                <a:solidFill>
                  <a:schemeClr val="bg2">
                    <a:lumMod val="65000"/>
                    <a:lumOff val="35000"/>
                  </a:schemeClr>
                </a:solidFill>
              </a:rPr>
              <a:t>Basic components</a:t>
            </a:r>
            <a:r>
              <a:rPr lang="en-US" dirty="0">
                <a:solidFill>
                  <a:schemeClr val="bg2">
                    <a:lumMod val="65000"/>
                    <a:lumOff val="35000"/>
                  </a:schemeClr>
                </a:solidFill>
              </a:rPr>
              <a:t>:</a:t>
            </a:r>
          </a:p>
          <a:p>
            <a:pPr marL="742950" lvl="1" indent="-285750">
              <a:buFont typeface="Arial" panose="020B0604020202020204" pitchFamily="34" charset="0"/>
              <a:buChar char="•"/>
            </a:pPr>
            <a:r>
              <a:rPr lang="en-US" dirty="0">
                <a:solidFill>
                  <a:schemeClr val="bg2">
                    <a:lumMod val="65000"/>
                    <a:lumOff val="35000"/>
                  </a:schemeClr>
                </a:solidFill>
              </a:rPr>
              <a:t>Infrastructure</a:t>
            </a:r>
          </a:p>
          <a:p>
            <a:pPr marL="742950" lvl="1" indent="-285750">
              <a:buFont typeface="Arial" panose="020B0604020202020204" pitchFamily="34" charset="0"/>
              <a:buChar char="•"/>
            </a:pPr>
            <a:r>
              <a:rPr lang="en-US" dirty="0">
                <a:solidFill>
                  <a:schemeClr val="bg2">
                    <a:lumMod val="65000"/>
                    <a:lumOff val="35000"/>
                  </a:schemeClr>
                </a:solidFill>
              </a:rPr>
              <a:t>VoIP</a:t>
            </a:r>
          </a:p>
          <a:p>
            <a:pPr marL="742950" lvl="1" indent="-285750">
              <a:buFont typeface="Arial" panose="020B0604020202020204" pitchFamily="34" charset="0"/>
              <a:buChar char="•"/>
            </a:pPr>
            <a:r>
              <a:rPr lang="en-US" dirty="0">
                <a:solidFill>
                  <a:schemeClr val="bg2">
                    <a:lumMod val="65000"/>
                    <a:lumOff val="35000"/>
                  </a:schemeClr>
                </a:solidFill>
              </a:rPr>
              <a:t>IP Telephony</a:t>
            </a:r>
          </a:p>
          <a:p>
            <a:pPr marL="742950" lvl="1" indent="-285750">
              <a:buFont typeface="Arial" panose="020B0604020202020204" pitchFamily="34" charset="0"/>
              <a:buChar char="•"/>
            </a:pPr>
            <a:r>
              <a:rPr lang="en-US" dirty="0">
                <a:solidFill>
                  <a:schemeClr val="bg2">
                    <a:lumMod val="65000"/>
                    <a:lumOff val="35000"/>
                  </a:schemeClr>
                </a:solidFill>
              </a:rPr>
              <a:t>Real-time Applications</a:t>
            </a:r>
          </a:p>
          <a:p>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5338" y="2057400"/>
            <a:ext cx="6160744" cy="427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156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11.1.3:</a:t>
            </a:r>
            <a:br>
              <a:rPr lang="en-US" sz="2800" dirty="0" smtClean="0"/>
            </a:br>
            <a:r>
              <a:rPr lang="en-US" sz="2800" dirty="0" smtClean="0"/>
              <a:t>Scale to Larger Networks</a:t>
            </a:r>
            <a:endParaRPr lang="en-US" sz="2800" dirty="0"/>
          </a:p>
        </p:txBody>
      </p:sp>
    </p:spTree>
    <p:extLst>
      <p:ext uri="{BB962C8B-B14F-4D97-AF65-F5344CB8AC3E}">
        <p14:creationId xmlns:p14="http://schemas.microsoft.com/office/powerpoint/2010/main" val="128672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1325" y="1717626"/>
            <a:ext cx="5651499" cy="4492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itle 11"/>
          <p:cNvSpPr>
            <a:spLocks noGrp="1"/>
          </p:cNvSpPr>
          <p:nvPr>
            <p:ph type="title"/>
          </p:nvPr>
        </p:nvSpPr>
        <p:spPr/>
        <p:txBody>
          <a:bodyPr/>
          <a:lstStyle/>
          <a:p>
            <a:r>
              <a:rPr lang="en-US" sz="3200" dirty="0" smtClean="0"/>
              <a:t>Small Network Growth</a:t>
            </a:r>
            <a:endParaRPr lang="en-US" sz="3200" dirty="0"/>
          </a:p>
        </p:txBody>
      </p:sp>
      <p:sp>
        <p:nvSpPr>
          <p:cNvPr id="2" name="Text Placeholder 1"/>
          <p:cNvSpPr>
            <a:spLocks noGrp="1"/>
          </p:cNvSpPr>
          <p:nvPr>
            <p:ph type="body" sz="quarter" idx="10"/>
          </p:nvPr>
        </p:nvSpPr>
        <p:spPr/>
        <p:txBody>
          <a:bodyPr/>
          <a:lstStyle/>
          <a:p>
            <a:pPr marL="0" indent="0">
              <a:buNone/>
            </a:pPr>
            <a:r>
              <a:rPr lang="en-US" dirty="0"/>
              <a:t>To scale a network, several elements are required:</a:t>
            </a:r>
          </a:p>
          <a:p>
            <a:r>
              <a:rPr lang="en-US" dirty="0"/>
              <a:t>Network documentation </a:t>
            </a:r>
          </a:p>
          <a:p>
            <a:r>
              <a:rPr lang="en-US" dirty="0"/>
              <a:t>Device inventory </a:t>
            </a:r>
          </a:p>
          <a:p>
            <a:r>
              <a:rPr lang="en-US" dirty="0"/>
              <a:t>Budget</a:t>
            </a:r>
          </a:p>
          <a:p>
            <a:r>
              <a:rPr lang="en-US" dirty="0"/>
              <a:t>Traffic analysis</a:t>
            </a:r>
          </a:p>
          <a:p>
            <a:endParaRPr lang="en-US" dirty="0"/>
          </a:p>
        </p:txBody>
      </p:sp>
    </p:spTree>
    <p:extLst>
      <p:ext uri="{BB962C8B-B14F-4D97-AF65-F5344CB8AC3E}">
        <p14:creationId xmlns:p14="http://schemas.microsoft.com/office/powerpoint/2010/main" val="223764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3200" dirty="0"/>
              <a:t>Protocol Analysis</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074" y="2963392"/>
            <a:ext cx="5140009" cy="3348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p:cNvSpPr>
            <a:spLocks noGrp="1"/>
          </p:cNvSpPr>
          <p:nvPr>
            <p:ph type="body" sz="quarter" idx="10"/>
          </p:nvPr>
        </p:nvSpPr>
        <p:spPr/>
        <p:txBody>
          <a:bodyPr/>
          <a:lstStyle/>
          <a:p>
            <a:pPr marL="285750" indent="-285750"/>
            <a:r>
              <a:rPr lang="en-US" dirty="0">
                <a:solidFill>
                  <a:schemeClr val="bg2">
                    <a:lumMod val="65000"/>
                    <a:lumOff val="35000"/>
                  </a:schemeClr>
                </a:solidFill>
              </a:rPr>
              <a:t>A network administrator must understand the protocols in use in </a:t>
            </a:r>
            <a:r>
              <a:rPr lang="en-US" dirty="0" smtClean="0">
                <a:solidFill>
                  <a:schemeClr val="bg2">
                    <a:lumMod val="65000"/>
                    <a:lumOff val="35000"/>
                  </a:schemeClr>
                </a:solidFill>
              </a:rPr>
              <a:t>the network. Protocol </a:t>
            </a:r>
            <a:r>
              <a:rPr lang="en-US" dirty="0">
                <a:solidFill>
                  <a:schemeClr val="bg2">
                    <a:lumMod val="65000"/>
                    <a:lumOff val="35000"/>
                  </a:schemeClr>
                </a:solidFill>
              </a:rPr>
              <a:t>analyzers are tools </a:t>
            </a:r>
            <a:r>
              <a:rPr lang="en-US" dirty="0" smtClean="0">
                <a:solidFill>
                  <a:schemeClr val="bg2">
                    <a:lumMod val="65000"/>
                    <a:lumOff val="35000"/>
                  </a:schemeClr>
                </a:solidFill>
              </a:rPr>
              <a:t>designed </a:t>
            </a:r>
            <a:r>
              <a:rPr lang="en-US" dirty="0">
                <a:solidFill>
                  <a:schemeClr val="bg2">
                    <a:lumMod val="65000"/>
                    <a:lumOff val="35000"/>
                  </a:schemeClr>
                </a:solidFill>
              </a:rPr>
              <a:t>to help in that </a:t>
            </a:r>
            <a:r>
              <a:rPr lang="en-US" dirty="0" smtClean="0">
                <a:solidFill>
                  <a:schemeClr val="bg2">
                    <a:lumMod val="65000"/>
                    <a:lumOff val="35000"/>
                  </a:schemeClr>
                </a:solidFill>
              </a:rPr>
              <a:t>task.</a:t>
            </a:r>
            <a:endParaRPr lang="en-US" dirty="0">
              <a:solidFill>
                <a:schemeClr val="bg2">
                  <a:lumMod val="65000"/>
                  <a:lumOff val="35000"/>
                </a:schemeClr>
              </a:solidFill>
            </a:endParaRPr>
          </a:p>
          <a:p>
            <a:pPr marL="285750" indent="-285750"/>
            <a:r>
              <a:rPr lang="en-US" dirty="0">
                <a:solidFill>
                  <a:schemeClr val="bg2">
                    <a:lumMod val="65000"/>
                    <a:lumOff val="35000"/>
                  </a:schemeClr>
                </a:solidFill>
              </a:rPr>
              <a:t>For a more accurate protocol analysis, it is important </a:t>
            </a:r>
            <a:r>
              <a:rPr lang="en-US" dirty="0" smtClean="0">
                <a:solidFill>
                  <a:schemeClr val="bg2">
                    <a:lumMod val="65000"/>
                    <a:lumOff val="35000"/>
                  </a:schemeClr>
                </a:solidFill>
              </a:rPr>
              <a:t>to capture </a:t>
            </a:r>
            <a:r>
              <a:rPr lang="en-US" dirty="0">
                <a:solidFill>
                  <a:schemeClr val="bg2">
                    <a:lumMod val="65000"/>
                    <a:lumOff val="35000"/>
                  </a:schemeClr>
                </a:solidFill>
              </a:rPr>
              <a:t>traffic in high-utilization </a:t>
            </a:r>
            <a:r>
              <a:rPr lang="en-US" dirty="0" smtClean="0">
                <a:solidFill>
                  <a:schemeClr val="bg2">
                    <a:lumMod val="65000"/>
                    <a:lumOff val="35000"/>
                  </a:schemeClr>
                </a:solidFill>
              </a:rPr>
              <a:t>times and in different locations of the network.</a:t>
            </a:r>
            <a:endParaRPr lang="en-US" dirty="0">
              <a:solidFill>
                <a:schemeClr val="bg2">
                  <a:lumMod val="65000"/>
                  <a:lumOff val="35000"/>
                </a:schemeClr>
              </a:solidFill>
            </a:endParaRPr>
          </a:p>
          <a:p>
            <a:pPr marL="292100" indent="-295275"/>
            <a:r>
              <a:rPr lang="en-US" dirty="0">
                <a:solidFill>
                  <a:schemeClr val="bg2">
                    <a:lumMod val="65000"/>
                    <a:lumOff val="35000"/>
                  </a:schemeClr>
                </a:solidFill>
              </a:rPr>
              <a:t>The result of the </a:t>
            </a:r>
            <a:r>
              <a:rPr lang="en-US" dirty="0" smtClean="0">
                <a:solidFill>
                  <a:schemeClr val="bg2">
                    <a:lumMod val="65000"/>
                    <a:lumOff val="35000"/>
                  </a:schemeClr>
                </a:solidFill>
              </a:rPr>
              <a:t>analysis</a:t>
            </a:r>
            <a:br>
              <a:rPr lang="en-US" dirty="0" smtClean="0">
                <a:solidFill>
                  <a:schemeClr val="bg2">
                    <a:lumMod val="65000"/>
                    <a:lumOff val="35000"/>
                  </a:schemeClr>
                </a:solidFill>
              </a:rPr>
            </a:br>
            <a:r>
              <a:rPr lang="en-US" dirty="0" smtClean="0">
                <a:solidFill>
                  <a:schemeClr val="bg2">
                    <a:lumMod val="65000"/>
                    <a:lumOff val="35000"/>
                  </a:schemeClr>
                </a:solidFill>
              </a:rPr>
              <a:t>allows </a:t>
            </a:r>
            <a:r>
              <a:rPr lang="en-US" dirty="0">
                <a:solidFill>
                  <a:schemeClr val="bg2">
                    <a:lumMod val="65000"/>
                    <a:lumOff val="35000"/>
                  </a:schemeClr>
                </a:solidFill>
              </a:rPr>
              <a:t>for a more </a:t>
            </a:r>
            <a:r>
              <a:rPr lang="en-US" dirty="0" smtClean="0">
                <a:solidFill>
                  <a:schemeClr val="bg2">
                    <a:lumMod val="65000"/>
                    <a:lumOff val="35000"/>
                  </a:schemeClr>
                </a:solidFill>
              </a:rPr>
              <a:t>efficient</a:t>
            </a:r>
            <a:br>
              <a:rPr lang="en-US" dirty="0" smtClean="0">
                <a:solidFill>
                  <a:schemeClr val="bg2">
                    <a:lumMod val="65000"/>
                    <a:lumOff val="35000"/>
                  </a:schemeClr>
                </a:solidFill>
              </a:rPr>
            </a:br>
            <a:r>
              <a:rPr lang="en-US" dirty="0" smtClean="0">
                <a:solidFill>
                  <a:schemeClr val="bg2">
                    <a:lumMod val="65000"/>
                    <a:lumOff val="35000"/>
                  </a:schemeClr>
                </a:solidFill>
              </a:rPr>
              <a:t>way </a:t>
            </a:r>
            <a:r>
              <a:rPr lang="en-US" dirty="0">
                <a:solidFill>
                  <a:schemeClr val="bg2">
                    <a:lumMod val="65000"/>
                    <a:lumOff val="35000"/>
                  </a:schemeClr>
                </a:solidFill>
              </a:rPr>
              <a:t>to manage traffic.</a:t>
            </a:r>
          </a:p>
          <a:p>
            <a:endParaRPr lang="en-US" dirty="0"/>
          </a:p>
        </p:txBody>
      </p:sp>
    </p:spTree>
    <p:extLst>
      <p:ext uri="{BB962C8B-B14F-4D97-AF65-F5344CB8AC3E}">
        <p14:creationId xmlns:p14="http://schemas.microsoft.com/office/powerpoint/2010/main" val="417384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3200" dirty="0"/>
              <a:t>Employee Network Utilization</a:t>
            </a:r>
          </a:p>
        </p:txBody>
      </p:sp>
      <p:sp>
        <p:nvSpPr>
          <p:cNvPr id="3" name="Text Placeholder 2"/>
          <p:cNvSpPr>
            <a:spLocks noGrp="1"/>
          </p:cNvSpPr>
          <p:nvPr>
            <p:ph type="body" sz="quarter" idx="10"/>
          </p:nvPr>
        </p:nvSpPr>
        <p:spPr/>
        <p:txBody>
          <a:bodyPr/>
          <a:lstStyle/>
          <a:p>
            <a:pPr marL="285750" indent="-285750"/>
            <a:r>
              <a:rPr lang="en-US" dirty="0">
                <a:solidFill>
                  <a:schemeClr val="bg2">
                    <a:lumMod val="65000"/>
                    <a:lumOff val="35000"/>
                  </a:schemeClr>
                </a:solidFill>
              </a:rPr>
              <a:t>It is also important to be aware of how network use is changing.</a:t>
            </a:r>
          </a:p>
          <a:p>
            <a:pPr marL="285750" indent="-285750"/>
            <a:r>
              <a:rPr lang="en-US" dirty="0">
                <a:solidFill>
                  <a:schemeClr val="bg2">
                    <a:lumMod val="65000"/>
                    <a:lumOff val="35000"/>
                  </a:schemeClr>
                </a:solidFill>
              </a:rPr>
              <a:t>A network administrator can create in-person IT “snapshots” of employee application utilization.</a:t>
            </a:r>
          </a:p>
          <a:p>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3499" y="2764466"/>
            <a:ext cx="5517002" cy="3555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802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285750" indent="-285750"/>
            <a:r>
              <a:rPr lang="en-US" dirty="0">
                <a:solidFill>
                  <a:schemeClr val="bg2">
                    <a:lumMod val="65000"/>
                    <a:lumOff val="35000"/>
                  </a:schemeClr>
                </a:solidFill>
              </a:rPr>
              <a:t>These snapshots typically include information such as:</a:t>
            </a:r>
          </a:p>
          <a:p>
            <a:pPr marL="742950" lvl="1" indent="-285750">
              <a:buFont typeface="Courier New" panose="02070309020205020404" pitchFamily="49" charset="0"/>
              <a:buChar char="o"/>
            </a:pPr>
            <a:r>
              <a:rPr lang="en-US" dirty="0">
                <a:solidFill>
                  <a:schemeClr val="bg2">
                    <a:lumMod val="65000"/>
                    <a:lumOff val="35000"/>
                  </a:schemeClr>
                </a:solidFill>
              </a:rPr>
              <a:t>OS and OS </a:t>
            </a:r>
            <a:r>
              <a:rPr lang="en-US" dirty="0" smtClean="0">
                <a:solidFill>
                  <a:schemeClr val="bg2">
                    <a:lumMod val="65000"/>
                    <a:lumOff val="35000"/>
                  </a:schemeClr>
                </a:solidFill>
              </a:rPr>
              <a:t>version</a:t>
            </a:r>
            <a:endParaRPr lang="en-US" dirty="0">
              <a:solidFill>
                <a:schemeClr val="bg2">
                  <a:lumMod val="65000"/>
                  <a:lumOff val="35000"/>
                </a:schemeClr>
              </a:solidFill>
            </a:endParaRPr>
          </a:p>
          <a:p>
            <a:pPr marL="742950" lvl="1" indent="-285750">
              <a:buFont typeface="Courier New" panose="02070309020205020404" pitchFamily="49" charset="0"/>
              <a:buChar char="o"/>
            </a:pPr>
            <a:r>
              <a:rPr lang="en-US" dirty="0" smtClean="0">
                <a:solidFill>
                  <a:schemeClr val="bg2">
                    <a:lumMod val="65000"/>
                    <a:lumOff val="35000"/>
                  </a:schemeClr>
                </a:solidFill>
              </a:rPr>
              <a:t>Non-network applications</a:t>
            </a:r>
            <a:endParaRPr lang="en-US" dirty="0">
              <a:solidFill>
                <a:schemeClr val="bg2">
                  <a:lumMod val="65000"/>
                  <a:lumOff val="35000"/>
                </a:schemeClr>
              </a:solidFill>
            </a:endParaRPr>
          </a:p>
          <a:p>
            <a:pPr marL="742950" lvl="1" indent="-285750">
              <a:buFont typeface="Courier New" panose="02070309020205020404" pitchFamily="49" charset="0"/>
              <a:buChar char="o"/>
            </a:pPr>
            <a:r>
              <a:rPr lang="en-US" dirty="0">
                <a:solidFill>
                  <a:schemeClr val="bg2">
                    <a:lumMod val="65000"/>
                    <a:lumOff val="35000"/>
                  </a:schemeClr>
                </a:solidFill>
              </a:rPr>
              <a:t>Network </a:t>
            </a:r>
            <a:r>
              <a:rPr lang="en-US" dirty="0" smtClean="0">
                <a:solidFill>
                  <a:schemeClr val="bg2">
                    <a:lumMod val="65000"/>
                    <a:lumOff val="35000"/>
                  </a:schemeClr>
                </a:solidFill>
              </a:rPr>
              <a:t>applications</a:t>
            </a:r>
            <a:endParaRPr lang="en-US" dirty="0">
              <a:solidFill>
                <a:schemeClr val="bg2">
                  <a:lumMod val="65000"/>
                  <a:lumOff val="35000"/>
                </a:schemeClr>
              </a:solidFill>
            </a:endParaRPr>
          </a:p>
          <a:p>
            <a:pPr marL="742950" lvl="1" indent="-285750">
              <a:buFont typeface="Courier New" panose="02070309020205020404" pitchFamily="49" charset="0"/>
              <a:buChar char="o"/>
            </a:pPr>
            <a:r>
              <a:rPr lang="en-US" dirty="0" smtClean="0">
                <a:solidFill>
                  <a:schemeClr val="bg2">
                    <a:lumMod val="65000"/>
                    <a:lumOff val="35000"/>
                  </a:schemeClr>
                </a:solidFill>
              </a:rPr>
              <a:t>CPU utilization</a:t>
            </a:r>
            <a:endParaRPr lang="en-US" dirty="0">
              <a:solidFill>
                <a:schemeClr val="bg2">
                  <a:lumMod val="65000"/>
                  <a:lumOff val="35000"/>
                </a:schemeClr>
              </a:solidFill>
            </a:endParaRPr>
          </a:p>
          <a:p>
            <a:pPr marL="742950" lvl="1" indent="-285750">
              <a:buFont typeface="Courier New" panose="02070309020205020404" pitchFamily="49" charset="0"/>
              <a:buChar char="o"/>
            </a:pPr>
            <a:r>
              <a:rPr lang="en-US" dirty="0">
                <a:solidFill>
                  <a:schemeClr val="bg2">
                    <a:lumMod val="65000"/>
                    <a:lumOff val="35000"/>
                  </a:schemeClr>
                </a:solidFill>
              </a:rPr>
              <a:t>Drive </a:t>
            </a:r>
            <a:r>
              <a:rPr lang="en-US" dirty="0" smtClean="0">
                <a:solidFill>
                  <a:schemeClr val="bg2">
                    <a:lumMod val="65000"/>
                    <a:lumOff val="35000"/>
                  </a:schemeClr>
                </a:solidFill>
              </a:rPr>
              <a:t>utilization</a:t>
            </a:r>
            <a:endParaRPr lang="en-US" dirty="0">
              <a:solidFill>
                <a:schemeClr val="bg2">
                  <a:lumMod val="65000"/>
                  <a:lumOff val="35000"/>
                </a:schemeClr>
              </a:solidFill>
            </a:endParaRPr>
          </a:p>
          <a:p>
            <a:pPr marL="742950" lvl="1" indent="-285750">
              <a:buFont typeface="Courier New" panose="02070309020205020404" pitchFamily="49" charset="0"/>
              <a:buChar char="o"/>
            </a:pPr>
            <a:r>
              <a:rPr lang="en-US" dirty="0">
                <a:solidFill>
                  <a:schemeClr val="bg2">
                    <a:lumMod val="65000"/>
                    <a:lumOff val="35000"/>
                  </a:schemeClr>
                </a:solidFill>
              </a:rPr>
              <a:t>RAM </a:t>
            </a:r>
            <a:r>
              <a:rPr lang="en-US" dirty="0" smtClean="0">
                <a:solidFill>
                  <a:schemeClr val="bg2">
                    <a:lumMod val="65000"/>
                    <a:lumOff val="35000"/>
                  </a:schemeClr>
                </a:solidFill>
              </a:rPr>
              <a:t>utilization</a:t>
            </a:r>
            <a:endParaRPr lang="en-US" dirty="0">
              <a:solidFill>
                <a:schemeClr val="bg2">
                  <a:lumMod val="65000"/>
                  <a:lumOff val="35000"/>
                </a:schemeClr>
              </a:solidFill>
            </a:endParaRPr>
          </a:p>
          <a:p>
            <a:pPr marL="285750" indent="-285750"/>
            <a:r>
              <a:rPr lang="en-US" dirty="0">
                <a:solidFill>
                  <a:schemeClr val="bg2">
                    <a:lumMod val="65000"/>
                    <a:lumOff val="35000"/>
                  </a:schemeClr>
                </a:solidFill>
              </a:rPr>
              <a:t>Documented employee </a:t>
            </a:r>
            <a:r>
              <a:rPr lang="en-US" dirty="0" smtClean="0">
                <a:solidFill>
                  <a:schemeClr val="bg2">
                    <a:lumMod val="65000"/>
                    <a:lumOff val="35000"/>
                  </a:schemeClr>
                </a:solidFill>
              </a:rPr>
              <a:t>IT</a:t>
            </a:r>
            <a:br>
              <a:rPr lang="en-US" dirty="0" smtClean="0">
                <a:solidFill>
                  <a:schemeClr val="bg2">
                    <a:lumMod val="65000"/>
                    <a:lumOff val="35000"/>
                  </a:schemeClr>
                </a:solidFill>
              </a:rPr>
            </a:br>
            <a:r>
              <a:rPr lang="en-US" dirty="0" smtClean="0">
                <a:solidFill>
                  <a:schemeClr val="bg2">
                    <a:lumMod val="65000"/>
                    <a:lumOff val="35000"/>
                  </a:schemeClr>
                </a:solidFill>
              </a:rPr>
              <a:t>snapshots </a:t>
            </a:r>
            <a:r>
              <a:rPr lang="en-US" dirty="0">
                <a:solidFill>
                  <a:schemeClr val="bg2">
                    <a:lumMod val="65000"/>
                    <a:lumOff val="35000"/>
                  </a:schemeClr>
                </a:solidFill>
              </a:rPr>
              <a:t>will go a long </a:t>
            </a:r>
            <a:r>
              <a:rPr lang="en-US" dirty="0" smtClean="0">
                <a:solidFill>
                  <a:schemeClr val="bg2">
                    <a:lumMod val="65000"/>
                    <a:lumOff val="35000"/>
                  </a:schemeClr>
                </a:solidFill>
              </a:rPr>
              <a:t>way</a:t>
            </a:r>
            <a:br>
              <a:rPr lang="en-US" dirty="0" smtClean="0">
                <a:solidFill>
                  <a:schemeClr val="bg2">
                    <a:lumMod val="65000"/>
                    <a:lumOff val="35000"/>
                  </a:schemeClr>
                </a:solidFill>
              </a:rPr>
            </a:br>
            <a:r>
              <a:rPr lang="en-US" dirty="0" smtClean="0">
                <a:solidFill>
                  <a:schemeClr val="bg2">
                    <a:lumMod val="65000"/>
                    <a:lumOff val="35000"/>
                  </a:schemeClr>
                </a:solidFill>
              </a:rPr>
              <a:t>toward </a:t>
            </a:r>
            <a:r>
              <a:rPr lang="en-US" dirty="0">
                <a:solidFill>
                  <a:schemeClr val="bg2">
                    <a:lumMod val="65000"/>
                    <a:lumOff val="35000"/>
                  </a:schemeClr>
                </a:solidFill>
              </a:rPr>
              <a:t>informing of </a:t>
            </a:r>
            <a:r>
              <a:rPr lang="en-US" dirty="0" smtClean="0">
                <a:solidFill>
                  <a:schemeClr val="bg2">
                    <a:lumMod val="65000"/>
                    <a:lumOff val="35000"/>
                  </a:schemeClr>
                </a:solidFill>
              </a:rPr>
              <a:t>evolving</a:t>
            </a:r>
            <a:br>
              <a:rPr lang="en-US" dirty="0" smtClean="0">
                <a:solidFill>
                  <a:schemeClr val="bg2">
                    <a:lumMod val="65000"/>
                    <a:lumOff val="35000"/>
                  </a:schemeClr>
                </a:solidFill>
              </a:rPr>
            </a:br>
            <a:r>
              <a:rPr lang="en-US" dirty="0" smtClean="0">
                <a:solidFill>
                  <a:schemeClr val="bg2">
                    <a:lumMod val="65000"/>
                    <a:lumOff val="35000"/>
                  </a:schemeClr>
                </a:solidFill>
              </a:rPr>
              <a:t>protocol </a:t>
            </a:r>
            <a:r>
              <a:rPr lang="en-US" dirty="0">
                <a:solidFill>
                  <a:schemeClr val="bg2">
                    <a:lumMod val="65000"/>
                    <a:lumOff val="35000"/>
                  </a:schemeClr>
                </a:solidFill>
              </a:rPr>
              <a:t>requirements.</a:t>
            </a:r>
          </a:p>
          <a:p>
            <a:pPr marL="285750" indent="-285750"/>
            <a:r>
              <a:rPr lang="en-US" dirty="0">
                <a:solidFill>
                  <a:schemeClr val="bg2">
                    <a:lumMod val="65000"/>
                    <a:lumOff val="35000"/>
                  </a:schemeClr>
                </a:solidFill>
              </a:rPr>
              <a:t>A shift in resource </a:t>
            </a:r>
            <a:r>
              <a:rPr lang="en-US" dirty="0" smtClean="0">
                <a:solidFill>
                  <a:schemeClr val="bg2">
                    <a:lumMod val="65000"/>
                    <a:lumOff val="35000"/>
                  </a:schemeClr>
                </a:solidFill>
              </a:rPr>
              <a:t>utilization may </a:t>
            </a:r>
            <a:r>
              <a:rPr lang="en-US" dirty="0">
                <a:solidFill>
                  <a:schemeClr val="bg2">
                    <a:lumMod val="65000"/>
                    <a:lumOff val="35000"/>
                  </a:schemeClr>
                </a:solidFill>
              </a:rPr>
              <a:t>require an adjustment </a:t>
            </a:r>
            <a:r>
              <a:rPr lang="en-US" dirty="0" smtClean="0">
                <a:solidFill>
                  <a:schemeClr val="bg2">
                    <a:lumMod val="65000"/>
                    <a:lumOff val="35000"/>
                  </a:schemeClr>
                </a:solidFill>
              </a:rPr>
              <a:t>of network </a:t>
            </a:r>
            <a:r>
              <a:rPr lang="en-US" dirty="0">
                <a:solidFill>
                  <a:schemeClr val="bg2">
                    <a:lumMod val="65000"/>
                    <a:lumOff val="35000"/>
                  </a:schemeClr>
                </a:solidFill>
              </a:rPr>
              <a:t>resource allocations.</a:t>
            </a:r>
          </a:p>
          <a:p>
            <a:endParaRPr lang="en-US" dirty="0"/>
          </a:p>
        </p:txBody>
      </p:sp>
      <p:sp>
        <p:nvSpPr>
          <p:cNvPr id="12" name="Title 11"/>
          <p:cNvSpPr>
            <a:spLocks noGrp="1"/>
          </p:cNvSpPr>
          <p:nvPr>
            <p:ph type="title"/>
          </p:nvPr>
        </p:nvSpPr>
        <p:spPr/>
        <p:txBody>
          <a:bodyPr/>
          <a:lstStyle/>
          <a:p>
            <a:r>
              <a:rPr lang="en-US" sz="3200" dirty="0"/>
              <a:t>Employee Network </a:t>
            </a:r>
            <a:r>
              <a:rPr lang="en-US" sz="3200" dirty="0" smtClean="0"/>
              <a:t>Utilization (cont.)</a:t>
            </a:r>
            <a:endParaRPr lang="en-US" sz="3200"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434" y="2004060"/>
            <a:ext cx="4663183" cy="3005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444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2174124"/>
            <a:ext cx="8112125" cy="696192"/>
          </a:xfrm>
        </p:spPr>
        <p:txBody>
          <a:bodyPr/>
          <a:lstStyle/>
          <a:p>
            <a:r>
              <a:rPr lang="en-US" sz="4000" dirty="0" smtClean="0"/>
              <a:t>Section 11.2:</a:t>
            </a:r>
            <a:br>
              <a:rPr lang="en-US" sz="4000" dirty="0" smtClean="0"/>
            </a:br>
            <a:r>
              <a:rPr lang="en-US" sz="4000" dirty="0" smtClean="0"/>
              <a:t>Network Security</a:t>
            </a:r>
            <a:endParaRPr lang="en-US" sz="4000" dirty="0"/>
          </a:p>
        </p:txBody>
      </p:sp>
      <p:sp>
        <p:nvSpPr>
          <p:cNvPr id="5" name="Text Placeholder 6"/>
          <p:cNvSpPr txBox="1">
            <a:spLocks/>
          </p:cNvSpPr>
          <p:nvPr/>
        </p:nvSpPr>
        <p:spPr>
          <a:xfrm>
            <a:off x="419100" y="3119628"/>
            <a:ext cx="8577072" cy="202387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Upon completion of this section, you should be able to:</a:t>
            </a:r>
          </a:p>
          <a:p>
            <a:r>
              <a:rPr lang="en-US" sz="1800" dirty="0"/>
              <a:t>Explain why security measures are necessary on network devices.</a:t>
            </a:r>
            <a:endParaRPr lang="en-US" sz="1800" dirty="0" smtClean="0"/>
          </a:p>
          <a:p>
            <a:r>
              <a:rPr lang="en-US" sz="1800" dirty="0"/>
              <a:t>Identify security vulnerabilities</a:t>
            </a:r>
            <a:r>
              <a:rPr lang="en-US" sz="1800" dirty="0" smtClean="0"/>
              <a:t>.</a:t>
            </a:r>
          </a:p>
          <a:p>
            <a:r>
              <a:rPr lang="en-US" sz="1800" dirty="0"/>
              <a:t>Identify general mitigation techniques</a:t>
            </a:r>
            <a:r>
              <a:rPr lang="en-US" sz="1800" dirty="0" smtClean="0"/>
              <a:t>.</a:t>
            </a:r>
          </a:p>
          <a:p>
            <a:r>
              <a:rPr lang="en-US" sz="1800" dirty="0"/>
              <a:t>Configure network devices with device hardening features to mitigate security threats</a:t>
            </a:r>
            <a:r>
              <a:rPr lang="en-US" sz="1800" dirty="0" smtClean="0"/>
              <a:t>.</a:t>
            </a:r>
          </a:p>
          <a:p>
            <a:r>
              <a:rPr lang="en-US" sz="1800" dirty="0"/>
              <a:t>Apply the commands to back up and restore an IOS configuration file.</a:t>
            </a:r>
            <a:endParaRPr lang="en-US" sz="1800" dirty="0" smtClean="0"/>
          </a:p>
        </p:txBody>
      </p:sp>
    </p:spTree>
    <p:extLst>
      <p:ext uri="{BB962C8B-B14F-4D97-AF65-F5344CB8AC3E}">
        <p14:creationId xmlns:p14="http://schemas.microsoft.com/office/powerpoint/2010/main" val="350465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sz="4400" dirty="0" smtClean="0"/>
              <a:t>Chapter Outline</a:t>
            </a:r>
            <a:endParaRPr lang="en-US" sz="4400" dirty="0"/>
          </a:p>
        </p:txBody>
      </p:sp>
      <p:sp>
        <p:nvSpPr>
          <p:cNvPr id="12" name="Text Placeholder 11"/>
          <p:cNvSpPr>
            <a:spLocks noGrp="1"/>
          </p:cNvSpPr>
          <p:nvPr>
            <p:ph type="body" sz="quarter" idx="11"/>
          </p:nvPr>
        </p:nvSpPr>
        <p:spPr/>
        <p:txBody>
          <a:bodyPr/>
          <a:lstStyle/>
          <a:p>
            <a:r>
              <a:rPr lang="en-US" dirty="0" smtClean="0">
                <a:solidFill>
                  <a:schemeClr val="tx2"/>
                </a:solidFill>
              </a:rPr>
              <a:t>11.0 Introduction</a:t>
            </a:r>
          </a:p>
          <a:p>
            <a:r>
              <a:rPr lang="en-US" dirty="0" smtClean="0">
                <a:solidFill>
                  <a:schemeClr val="tx2"/>
                </a:solidFill>
              </a:rPr>
              <a:t>11.1 Network Design</a:t>
            </a:r>
          </a:p>
          <a:p>
            <a:r>
              <a:rPr lang="en-US" dirty="0" smtClean="0">
                <a:solidFill>
                  <a:schemeClr val="tx2"/>
                </a:solidFill>
              </a:rPr>
              <a:t>11.2 Network Security</a:t>
            </a:r>
          </a:p>
          <a:p>
            <a:r>
              <a:rPr lang="en-US" dirty="0" smtClean="0">
                <a:solidFill>
                  <a:schemeClr val="tx2"/>
                </a:solidFill>
              </a:rPr>
              <a:t>11.3 Basic Network Performance</a:t>
            </a:r>
          </a:p>
          <a:p>
            <a:r>
              <a:rPr lang="en-US" dirty="0" smtClean="0">
                <a:solidFill>
                  <a:schemeClr val="tx2"/>
                </a:solidFill>
              </a:rPr>
              <a:t>11.4 Summary</a:t>
            </a:r>
          </a:p>
        </p:txBody>
      </p:sp>
    </p:spTree>
    <p:extLst>
      <p:ext uri="{BB962C8B-B14F-4D97-AF65-F5344CB8AC3E}">
        <p14:creationId xmlns:p14="http://schemas.microsoft.com/office/powerpoint/2010/main" val="330542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11.2.1:</a:t>
            </a:r>
            <a:br>
              <a:rPr lang="en-US" sz="2800" dirty="0" smtClean="0"/>
            </a:br>
            <a:r>
              <a:rPr lang="en-US" sz="2800" dirty="0" smtClean="0"/>
              <a:t>Security Threats and Vulnerabilities</a:t>
            </a:r>
            <a:endParaRPr lang="en-US" sz="2800" dirty="0"/>
          </a:p>
        </p:txBody>
      </p:sp>
    </p:spTree>
    <p:extLst>
      <p:ext uri="{BB962C8B-B14F-4D97-AF65-F5344CB8AC3E}">
        <p14:creationId xmlns:p14="http://schemas.microsoft.com/office/powerpoint/2010/main" val="318727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nSpc>
                <a:spcPct val="100000"/>
              </a:lnSpc>
            </a:pPr>
            <a:r>
              <a:rPr lang="en-US" sz="3200" dirty="0"/>
              <a:t>Types of Threats</a:t>
            </a:r>
          </a:p>
        </p:txBody>
      </p:sp>
      <p:sp>
        <p:nvSpPr>
          <p:cNvPr id="3" name="Text Placeholder 2"/>
          <p:cNvSpPr>
            <a:spLocks noGrp="1"/>
          </p:cNvSpPr>
          <p:nvPr>
            <p:ph type="body" sz="quarter" idx="10"/>
          </p:nvPr>
        </p:nvSpPr>
        <p:spPr/>
        <p:txBody>
          <a:bodyPr/>
          <a:lstStyle/>
          <a:p>
            <a:pPr marL="285750" indent="-285750"/>
            <a:r>
              <a:rPr lang="en-US" dirty="0">
                <a:solidFill>
                  <a:schemeClr val="bg2">
                    <a:lumMod val="75000"/>
                    <a:lumOff val="25000"/>
                  </a:schemeClr>
                </a:solidFill>
              </a:rPr>
              <a:t>Digital intrusion can be costly.</a:t>
            </a:r>
          </a:p>
          <a:p>
            <a:pPr marL="285750" indent="-285750"/>
            <a:r>
              <a:rPr lang="en-US" dirty="0">
                <a:solidFill>
                  <a:schemeClr val="bg2">
                    <a:lumMod val="75000"/>
                    <a:lumOff val="25000"/>
                  </a:schemeClr>
                </a:solidFill>
              </a:rPr>
              <a:t>Intruders can gain access through software vulnerabilities, hardware attacks, or stolen credentials.</a:t>
            </a:r>
          </a:p>
          <a:p>
            <a:pPr marL="285750" indent="-285750"/>
            <a:r>
              <a:rPr lang="en-US" dirty="0">
                <a:solidFill>
                  <a:schemeClr val="bg2">
                    <a:lumMod val="75000"/>
                    <a:lumOff val="25000"/>
                  </a:schemeClr>
                </a:solidFill>
              </a:rPr>
              <a:t>Common types of digital threats </a:t>
            </a:r>
            <a:r>
              <a:rPr lang="en-US" dirty="0" smtClean="0">
                <a:solidFill>
                  <a:schemeClr val="bg2">
                    <a:lumMod val="75000"/>
                    <a:lumOff val="25000"/>
                  </a:schemeClr>
                </a:solidFill>
              </a:rPr>
              <a:t>include those listed in this graphic.</a:t>
            </a:r>
            <a:endParaRPr lang="en-US" dirty="0">
              <a:solidFill>
                <a:schemeClr val="bg2">
                  <a:lumMod val="75000"/>
                  <a:lumOff val="25000"/>
                </a:schemeClr>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945" y="3104708"/>
            <a:ext cx="5220199" cy="3158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273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nSpc>
                <a:spcPct val="100000"/>
              </a:lnSpc>
            </a:pPr>
            <a:r>
              <a:rPr lang="en-US" sz="3200" dirty="0"/>
              <a:t>Physical Security</a:t>
            </a:r>
          </a:p>
        </p:txBody>
      </p:sp>
      <p:sp>
        <p:nvSpPr>
          <p:cNvPr id="2" name="Text Placeholder 1"/>
          <p:cNvSpPr>
            <a:spLocks noGrp="1"/>
          </p:cNvSpPr>
          <p:nvPr>
            <p:ph type="body" sz="quarter" idx="10"/>
          </p:nvPr>
        </p:nvSpPr>
        <p:spPr/>
        <p:txBody>
          <a:bodyPr/>
          <a:lstStyle/>
          <a:p>
            <a:pPr marL="0" indent="0">
              <a:buNone/>
            </a:pPr>
            <a:r>
              <a:rPr lang="en-US" dirty="0"/>
              <a:t>Classes of </a:t>
            </a:r>
            <a:r>
              <a:rPr lang="en-US" dirty="0" smtClean="0"/>
              <a:t>physical threats</a:t>
            </a:r>
            <a:r>
              <a:rPr lang="en-US" dirty="0"/>
              <a:t>:</a:t>
            </a:r>
          </a:p>
          <a:p>
            <a:r>
              <a:rPr lang="en-US" dirty="0" smtClean="0"/>
              <a:t>Hardware</a:t>
            </a:r>
            <a:endParaRPr lang="en-US" dirty="0"/>
          </a:p>
          <a:p>
            <a:r>
              <a:rPr lang="en-US" dirty="0" smtClean="0"/>
              <a:t>Environmental</a:t>
            </a:r>
            <a:endParaRPr lang="en-US" dirty="0"/>
          </a:p>
          <a:p>
            <a:r>
              <a:rPr lang="en-US" dirty="0" smtClean="0"/>
              <a:t>Electrical</a:t>
            </a:r>
            <a:endParaRPr lang="en-US" dirty="0"/>
          </a:p>
          <a:p>
            <a:r>
              <a:rPr lang="en-US" dirty="0" smtClean="0"/>
              <a:t>Maintenance</a:t>
            </a:r>
            <a:endParaRPr lang="en-US" dirty="0"/>
          </a:p>
          <a:p>
            <a:endParaRPr lang="en-US" dirty="0"/>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713" y="1357313"/>
            <a:ext cx="4214812" cy="4837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185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nSpc>
                <a:spcPct val="100000"/>
              </a:lnSpc>
            </a:pPr>
            <a:r>
              <a:rPr lang="en-US" sz="3200" dirty="0"/>
              <a:t>Types of Vulnerabilities</a:t>
            </a:r>
          </a:p>
        </p:txBody>
      </p:sp>
      <p:sp>
        <p:nvSpPr>
          <p:cNvPr id="2" name="Text Placeholder 1"/>
          <p:cNvSpPr>
            <a:spLocks noGrp="1"/>
          </p:cNvSpPr>
          <p:nvPr>
            <p:ph type="body" sz="quarter" idx="10"/>
          </p:nvPr>
        </p:nvSpPr>
        <p:spPr/>
        <p:txBody>
          <a:bodyPr/>
          <a:lstStyle/>
          <a:p>
            <a:r>
              <a:rPr lang="en-US" dirty="0"/>
              <a:t>There are three primary vulnerabilities:</a:t>
            </a:r>
          </a:p>
          <a:p>
            <a:pPr marL="457200" lvl="2" indent="-228600">
              <a:buFont typeface="Courier New" panose="02070309020205020404" pitchFamily="49" charset="0"/>
              <a:buChar char="o"/>
            </a:pPr>
            <a:r>
              <a:rPr lang="en-US" sz="1800" dirty="0" smtClean="0"/>
              <a:t>Technological - </a:t>
            </a:r>
            <a:r>
              <a:rPr lang="en-US" sz="1800" dirty="0"/>
              <a:t>Vulnerabilities in </a:t>
            </a:r>
            <a:r>
              <a:rPr lang="en-US" sz="1800" dirty="0" smtClean="0"/>
              <a:t>protocols</a:t>
            </a:r>
            <a:r>
              <a:rPr lang="en-US" sz="1800" dirty="0"/>
              <a:t>, </a:t>
            </a:r>
            <a:r>
              <a:rPr lang="en-US" sz="1800" dirty="0" smtClean="0"/>
              <a:t>operating systems</a:t>
            </a:r>
            <a:r>
              <a:rPr lang="en-US" sz="1800" dirty="0"/>
              <a:t>, </a:t>
            </a:r>
            <a:r>
              <a:rPr lang="en-US" sz="1800" dirty="0" smtClean="0"/>
              <a:t>and network equipment</a:t>
            </a:r>
            <a:endParaRPr lang="en-US" sz="1800" dirty="0"/>
          </a:p>
          <a:p>
            <a:pPr marL="457200" lvl="2" indent="-228600">
              <a:buFont typeface="Courier New" panose="02070309020205020404" pitchFamily="49" charset="0"/>
              <a:buChar char="o"/>
            </a:pPr>
            <a:r>
              <a:rPr lang="en-US" sz="1800" dirty="0" smtClean="0"/>
              <a:t>Configuration - </a:t>
            </a:r>
            <a:r>
              <a:rPr lang="en-US" sz="1800" dirty="0"/>
              <a:t>Vulnerabilities created by misconfigured devices, default configuration </a:t>
            </a:r>
            <a:r>
              <a:rPr lang="en-US" sz="1800" dirty="0" smtClean="0"/>
              <a:t>values, </a:t>
            </a:r>
            <a:r>
              <a:rPr lang="en-US" sz="1800" dirty="0"/>
              <a:t>and easily guessed </a:t>
            </a:r>
            <a:r>
              <a:rPr lang="en-US" sz="1800" dirty="0" smtClean="0"/>
              <a:t>passwords</a:t>
            </a:r>
            <a:endParaRPr lang="en-US" sz="1800" dirty="0"/>
          </a:p>
          <a:p>
            <a:pPr marL="457200" lvl="2" indent="-228600">
              <a:buFont typeface="Courier New" panose="02070309020205020404" pitchFamily="49" charset="0"/>
              <a:buChar char="o"/>
            </a:pPr>
            <a:r>
              <a:rPr lang="en-US" sz="1800" dirty="0"/>
              <a:t>Security </a:t>
            </a:r>
            <a:r>
              <a:rPr lang="en-US" sz="1800" dirty="0" smtClean="0"/>
              <a:t>policy - Lack </a:t>
            </a:r>
            <a:r>
              <a:rPr lang="en-US" sz="1800" dirty="0"/>
              <a:t>of security policy, software and hardware installation </a:t>
            </a:r>
            <a:r>
              <a:rPr lang="en-US" sz="1800" dirty="0" smtClean="0"/>
              <a:t>is not </a:t>
            </a:r>
            <a:r>
              <a:rPr lang="en-US" sz="1800" dirty="0"/>
              <a:t>consistent with security policy, </a:t>
            </a:r>
            <a:r>
              <a:rPr lang="en-US" sz="1800" dirty="0" smtClean="0"/>
              <a:t>and no </a:t>
            </a:r>
            <a:r>
              <a:rPr lang="en-US" sz="1800" dirty="0"/>
              <a:t>disaster or recovery </a:t>
            </a:r>
            <a:r>
              <a:rPr lang="en-US" sz="1800" dirty="0" smtClean="0"/>
              <a:t>plan</a:t>
            </a:r>
            <a:endParaRPr lang="en-US" sz="1800" dirty="0"/>
          </a:p>
          <a:p>
            <a:r>
              <a:rPr lang="en-US" dirty="0"/>
              <a:t>Typically, the devices under attack are the endpoints, such as servers and desktop computers.</a:t>
            </a:r>
          </a:p>
          <a:p>
            <a:r>
              <a:rPr lang="en-US" dirty="0"/>
              <a:t>Any of </a:t>
            </a:r>
            <a:r>
              <a:rPr lang="en-US" dirty="0" smtClean="0"/>
              <a:t>these three </a:t>
            </a:r>
            <a:r>
              <a:rPr lang="en-US" dirty="0"/>
              <a:t>vulnerabilities can be exploited and used in attacks.</a:t>
            </a:r>
          </a:p>
          <a:p>
            <a:endParaRPr lang="en-US" dirty="0"/>
          </a:p>
        </p:txBody>
      </p:sp>
    </p:spTree>
    <p:extLst>
      <p:ext uri="{BB962C8B-B14F-4D97-AF65-F5344CB8AC3E}">
        <p14:creationId xmlns:p14="http://schemas.microsoft.com/office/powerpoint/2010/main" val="399719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11.2.2:</a:t>
            </a:r>
            <a:br>
              <a:rPr lang="en-US" sz="2800" dirty="0" smtClean="0"/>
            </a:br>
            <a:r>
              <a:rPr lang="en-US" sz="2800" dirty="0" smtClean="0"/>
              <a:t>Network Attacks</a:t>
            </a:r>
            <a:endParaRPr lang="en-US" sz="2800" dirty="0"/>
          </a:p>
        </p:txBody>
      </p:sp>
    </p:spTree>
    <p:extLst>
      <p:ext uri="{BB962C8B-B14F-4D97-AF65-F5344CB8AC3E}">
        <p14:creationId xmlns:p14="http://schemas.microsoft.com/office/powerpoint/2010/main" val="135547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3200" dirty="0"/>
              <a:t>Types of Malware</a:t>
            </a:r>
          </a:p>
        </p:txBody>
      </p:sp>
      <p:sp>
        <p:nvSpPr>
          <p:cNvPr id="2" name="Text Placeholder 1"/>
          <p:cNvSpPr>
            <a:spLocks noGrp="1"/>
          </p:cNvSpPr>
          <p:nvPr>
            <p:ph type="body" sz="quarter" idx="10"/>
          </p:nvPr>
        </p:nvSpPr>
        <p:spPr/>
        <p:txBody>
          <a:bodyPr/>
          <a:lstStyle/>
          <a:p>
            <a:r>
              <a:rPr lang="en-US" dirty="0" smtClean="0"/>
              <a:t>Viruses</a:t>
            </a:r>
          </a:p>
          <a:p>
            <a:r>
              <a:rPr lang="en-US" dirty="0" smtClean="0"/>
              <a:t>Worms</a:t>
            </a:r>
          </a:p>
          <a:p>
            <a:r>
              <a:rPr lang="en-US" dirty="0" smtClean="0"/>
              <a:t>Trojan Horses</a:t>
            </a:r>
            <a:endParaRPr lang="en-US"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50" y="3209925"/>
            <a:ext cx="8156501"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689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3200" dirty="0"/>
              <a:t>Reconnaissance Attacks</a:t>
            </a:r>
          </a:p>
        </p:txBody>
      </p:sp>
      <p:sp>
        <p:nvSpPr>
          <p:cNvPr id="3" name="Text Placeholder 2"/>
          <p:cNvSpPr>
            <a:spLocks noGrp="1"/>
          </p:cNvSpPr>
          <p:nvPr>
            <p:ph type="body" sz="quarter" idx="10"/>
          </p:nvPr>
        </p:nvSpPr>
        <p:spPr/>
        <p:txBody>
          <a:bodyPr/>
          <a:lstStyle/>
          <a:p>
            <a:pPr marL="285750" indent="-285750"/>
            <a:r>
              <a:rPr lang="en-US" dirty="0">
                <a:solidFill>
                  <a:schemeClr val="bg2">
                    <a:lumMod val="75000"/>
                    <a:lumOff val="25000"/>
                  </a:schemeClr>
                </a:solidFill>
              </a:rPr>
              <a:t>The discovery and mapping </a:t>
            </a:r>
            <a:r>
              <a:rPr lang="en-US" dirty="0" smtClean="0">
                <a:solidFill>
                  <a:schemeClr val="bg2">
                    <a:lumMod val="75000"/>
                    <a:lumOff val="25000"/>
                  </a:schemeClr>
                </a:solidFill>
              </a:rPr>
              <a:t>of systems </a:t>
            </a:r>
            <a:r>
              <a:rPr lang="en-US" dirty="0">
                <a:solidFill>
                  <a:schemeClr val="bg2">
                    <a:lumMod val="75000"/>
                    <a:lumOff val="25000"/>
                  </a:schemeClr>
                </a:solidFill>
              </a:rPr>
              <a:t>and </a:t>
            </a:r>
            <a:r>
              <a:rPr lang="en-US" dirty="0" smtClean="0">
                <a:solidFill>
                  <a:schemeClr val="bg2">
                    <a:lumMod val="75000"/>
                    <a:lumOff val="25000"/>
                  </a:schemeClr>
                </a:solidFill>
              </a:rPr>
              <a:t>services</a:t>
            </a:r>
            <a:endParaRPr lang="en-US" dirty="0">
              <a:solidFill>
                <a:schemeClr val="bg2">
                  <a:lumMod val="75000"/>
                  <a:lumOff val="25000"/>
                </a:schemeClr>
              </a:solidFill>
            </a:endParaRPr>
          </a:p>
          <a:p>
            <a:pPr marL="285750" indent="-285750"/>
            <a:r>
              <a:rPr lang="en-US" dirty="0">
                <a:solidFill>
                  <a:schemeClr val="bg2">
                    <a:lumMod val="75000"/>
                    <a:lumOff val="25000"/>
                  </a:schemeClr>
                </a:solidFill>
              </a:rPr>
              <a:t>Often not considered an attack on its </a:t>
            </a:r>
            <a:r>
              <a:rPr lang="en-US" dirty="0" smtClean="0">
                <a:solidFill>
                  <a:schemeClr val="bg2">
                    <a:lumMod val="75000"/>
                    <a:lumOff val="25000"/>
                  </a:schemeClr>
                </a:solidFill>
              </a:rPr>
              <a:t>own</a:t>
            </a:r>
            <a:endParaRPr lang="en-US" dirty="0">
              <a:solidFill>
                <a:schemeClr val="bg2">
                  <a:lumMod val="75000"/>
                  <a:lumOff val="25000"/>
                </a:schemeClr>
              </a:solidFill>
            </a:endParaRPr>
          </a:p>
          <a:p>
            <a:pPr marL="285750" indent="-285750"/>
            <a:r>
              <a:rPr lang="en-US" dirty="0" smtClean="0">
                <a:solidFill>
                  <a:schemeClr val="bg2">
                    <a:lumMod val="75000"/>
                    <a:lumOff val="25000"/>
                  </a:schemeClr>
                </a:solidFill>
              </a:rPr>
              <a:t>Goal </a:t>
            </a:r>
            <a:r>
              <a:rPr lang="en-US" dirty="0">
                <a:solidFill>
                  <a:schemeClr val="bg2">
                    <a:lumMod val="75000"/>
                    <a:lumOff val="25000"/>
                  </a:schemeClr>
                </a:solidFill>
              </a:rPr>
              <a:t>is to acquire enough information on the target system or network to facilitate the search for vulnerabilities.</a:t>
            </a:r>
          </a:p>
          <a:p>
            <a:pPr marL="285750" indent="-285750"/>
            <a:r>
              <a:rPr lang="en-US" dirty="0">
                <a:solidFill>
                  <a:schemeClr val="bg2">
                    <a:lumMod val="75000"/>
                    <a:lumOff val="25000"/>
                  </a:schemeClr>
                </a:solidFill>
              </a:rPr>
              <a:t>Common tools rely mostly on </a:t>
            </a:r>
            <a:r>
              <a:rPr lang="en-US" dirty="0" smtClean="0">
                <a:solidFill>
                  <a:schemeClr val="bg2">
                    <a:lumMod val="75000"/>
                    <a:lumOff val="25000"/>
                  </a:schemeClr>
                </a:solidFill>
              </a:rPr>
              <a:t>free</a:t>
            </a:r>
            <a:br>
              <a:rPr lang="en-US" dirty="0" smtClean="0">
                <a:solidFill>
                  <a:schemeClr val="bg2">
                    <a:lumMod val="75000"/>
                    <a:lumOff val="25000"/>
                  </a:schemeClr>
                </a:solidFill>
              </a:rPr>
            </a:br>
            <a:r>
              <a:rPr lang="en-US" dirty="0" smtClean="0">
                <a:solidFill>
                  <a:schemeClr val="bg2">
                    <a:lumMod val="75000"/>
                    <a:lumOff val="25000"/>
                  </a:schemeClr>
                </a:solidFill>
              </a:rPr>
              <a:t>and </a:t>
            </a:r>
            <a:r>
              <a:rPr lang="en-US" dirty="0">
                <a:solidFill>
                  <a:schemeClr val="bg2">
                    <a:lumMod val="75000"/>
                    <a:lumOff val="25000"/>
                  </a:schemeClr>
                </a:solidFill>
              </a:rPr>
              <a:t>public Internet </a:t>
            </a:r>
            <a:r>
              <a:rPr lang="en-US" dirty="0" smtClean="0">
                <a:solidFill>
                  <a:schemeClr val="bg2">
                    <a:lumMod val="75000"/>
                    <a:lumOff val="25000"/>
                  </a:schemeClr>
                </a:solidFill>
              </a:rPr>
              <a:t>services, </a:t>
            </a:r>
            <a:r>
              <a:rPr lang="en-US" dirty="0">
                <a:solidFill>
                  <a:schemeClr val="bg2">
                    <a:lumMod val="75000"/>
                    <a:lumOff val="25000"/>
                  </a:schemeClr>
                </a:solidFill>
              </a:rPr>
              <a:t>such </a:t>
            </a:r>
            <a:r>
              <a:rPr lang="en-US" dirty="0" smtClean="0">
                <a:solidFill>
                  <a:schemeClr val="bg2">
                    <a:lumMod val="75000"/>
                    <a:lumOff val="25000"/>
                  </a:schemeClr>
                </a:solidFill>
              </a:rPr>
              <a:t>as</a:t>
            </a:r>
            <a:br>
              <a:rPr lang="en-US" dirty="0" smtClean="0">
                <a:solidFill>
                  <a:schemeClr val="bg2">
                    <a:lumMod val="75000"/>
                    <a:lumOff val="25000"/>
                  </a:schemeClr>
                </a:solidFill>
              </a:rPr>
            </a:br>
            <a:r>
              <a:rPr lang="en-US" dirty="0" smtClean="0">
                <a:solidFill>
                  <a:schemeClr val="bg2">
                    <a:lumMod val="75000"/>
                    <a:lumOff val="25000"/>
                  </a:schemeClr>
                </a:solidFill>
              </a:rPr>
              <a:t>DNS </a:t>
            </a:r>
            <a:r>
              <a:rPr lang="en-US" dirty="0">
                <a:solidFill>
                  <a:schemeClr val="bg2">
                    <a:lumMod val="75000"/>
                    <a:lumOff val="25000"/>
                  </a:schemeClr>
                </a:solidFill>
              </a:rPr>
              <a:t>and </a:t>
            </a:r>
            <a:r>
              <a:rPr lang="en-US" dirty="0" err="1">
                <a:solidFill>
                  <a:schemeClr val="bg2">
                    <a:lumMod val="75000"/>
                    <a:lumOff val="25000"/>
                  </a:schemeClr>
                </a:solidFill>
              </a:rPr>
              <a:t>Whois</a:t>
            </a:r>
            <a:r>
              <a:rPr lang="en-US" dirty="0">
                <a:solidFill>
                  <a:schemeClr val="bg2">
                    <a:lumMod val="75000"/>
                    <a:lumOff val="25000"/>
                  </a:schemeClr>
                </a:solidFill>
              </a:rPr>
              <a:t>.</a:t>
            </a:r>
          </a:p>
          <a:p>
            <a:pPr marL="285750" indent="-285750"/>
            <a:r>
              <a:rPr lang="en-US" dirty="0">
                <a:solidFill>
                  <a:schemeClr val="bg2">
                    <a:lumMod val="75000"/>
                    <a:lumOff val="25000"/>
                  </a:schemeClr>
                </a:solidFill>
              </a:rPr>
              <a:t>Port-scanners and packet </a:t>
            </a:r>
            <a:r>
              <a:rPr lang="en-US" dirty="0" smtClean="0">
                <a:solidFill>
                  <a:schemeClr val="bg2">
                    <a:lumMod val="75000"/>
                    <a:lumOff val="25000"/>
                  </a:schemeClr>
                </a:solidFill>
              </a:rPr>
              <a:t>sniffers</a:t>
            </a:r>
            <a:br>
              <a:rPr lang="en-US" dirty="0" smtClean="0">
                <a:solidFill>
                  <a:schemeClr val="bg2">
                    <a:lumMod val="75000"/>
                    <a:lumOff val="25000"/>
                  </a:schemeClr>
                </a:solidFill>
              </a:rPr>
            </a:br>
            <a:r>
              <a:rPr lang="en-US" dirty="0" smtClean="0">
                <a:solidFill>
                  <a:schemeClr val="bg2">
                    <a:lumMod val="75000"/>
                    <a:lumOff val="25000"/>
                  </a:schemeClr>
                </a:solidFill>
              </a:rPr>
              <a:t>are </a:t>
            </a:r>
            <a:r>
              <a:rPr lang="en-US" dirty="0">
                <a:solidFill>
                  <a:schemeClr val="bg2">
                    <a:lumMod val="75000"/>
                    <a:lumOff val="25000"/>
                  </a:schemeClr>
                </a:solidFill>
              </a:rPr>
              <a:t>also commonly used </a:t>
            </a:r>
            <a:r>
              <a:rPr lang="en-US" dirty="0" smtClean="0">
                <a:solidFill>
                  <a:schemeClr val="bg2">
                    <a:lumMod val="75000"/>
                    <a:lumOff val="25000"/>
                  </a:schemeClr>
                </a:solidFill>
              </a:rPr>
              <a:t>in</a:t>
            </a:r>
            <a:br>
              <a:rPr lang="en-US" dirty="0" smtClean="0">
                <a:solidFill>
                  <a:schemeClr val="bg2">
                    <a:lumMod val="75000"/>
                    <a:lumOff val="25000"/>
                  </a:schemeClr>
                </a:solidFill>
              </a:rPr>
            </a:br>
            <a:r>
              <a:rPr lang="en-US" dirty="0" smtClean="0">
                <a:solidFill>
                  <a:schemeClr val="bg2">
                    <a:lumMod val="75000"/>
                    <a:lumOff val="25000"/>
                  </a:schemeClr>
                </a:solidFill>
              </a:rPr>
              <a:t>reconnaissance</a:t>
            </a:r>
            <a:r>
              <a:rPr lang="en-US" dirty="0">
                <a:solidFill>
                  <a:schemeClr val="bg2">
                    <a:lumMod val="75000"/>
                    <a:lumOff val="25000"/>
                  </a:schemeClr>
                </a:solidFill>
              </a:rPr>
              <a:t>.</a:t>
            </a:r>
          </a:p>
          <a:p>
            <a:endParaRPr lang="en-US" dirty="0"/>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754" y="3187459"/>
            <a:ext cx="4063852" cy="3106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12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3621" y="4384853"/>
            <a:ext cx="3800475" cy="1864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itle 11"/>
          <p:cNvSpPr>
            <a:spLocks noGrp="1"/>
          </p:cNvSpPr>
          <p:nvPr>
            <p:ph type="title"/>
          </p:nvPr>
        </p:nvSpPr>
        <p:spPr/>
        <p:txBody>
          <a:bodyPr/>
          <a:lstStyle/>
          <a:p>
            <a:r>
              <a:rPr lang="en-US" sz="3200" dirty="0" smtClean="0"/>
              <a:t>Access Attacks</a:t>
            </a:r>
            <a:endParaRPr lang="en-US" sz="3200" dirty="0"/>
          </a:p>
        </p:txBody>
      </p:sp>
      <p:sp>
        <p:nvSpPr>
          <p:cNvPr id="4" name="Text Placeholder 3"/>
          <p:cNvSpPr>
            <a:spLocks noGrp="1"/>
          </p:cNvSpPr>
          <p:nvPr>
            <p:ph type="body" sz="quarter" idx="10"/>
          </p:nvPr>
        </p:nvSpPr>
        <p:spPr/>
        <p:txBody>
          <a:bodyPr/>
          <a:lstStyle/>
          <a:p>
            <a:pPr marL="285750" indent="-285750"/>
            <a:r>
              <a:rPr lang="en-US" dirty="0"/>
              <a:t>Attacks against known </a:t>
            </a:r>
            <a:r>
              <a:rPr lang="en-US" dirty="0" smtClean="0"/>
              <a:t>vulnerabilities</a:t>
            </a:r>
            <a:br>
              <a:rPr lang="en-US" dirty="0" smtClean="0"/>
            </a:br>
            <a:r>
              <a:rPr lang="en-US" dirty="0" smtClean="0"/>
              <a:t>and services</a:t>
            </a:r>
            <a:r>
              <a:rPr lang="en-US" dirty="0"/>
              <a:t>.</a:t>
            </a:r>
          </a:p>
          <a:p>
            <a:pPr marL="285750" indent="-285750"/>
            <a:r>
              <a:rPr lang="en-US" dirty="0"/>
              <a:t>The goal is to gain access to </a:t>
            </a:r>
            <a:r>
              <a:rPr lang="en-US" dirty="0" smtClean="0"/>
              <a:t>information</a:t>
            </a:r>
            <a:br>
              <a:rPr lang="en-US" dirty="0" smtClean="0"/>
            </a:br>
            <a:r>
              <a:rPr lang="en-US" dirty="0" smtClean="0"/>
              <a:t>that </a:t>
            </a:r>
            <a:r>
              <a:rPr lang="en-US" dirty="0"/>
              <a:t>they have no right to view.</a:t>
            </a:r>
          </a:p>
          <a:p>
            <a:pPr marL="285750" indent="-285750"/>
            <a:r>
              <a:rPr lang="en-US" dirty="0"/>
              <a:t>Access attacks can be classified </a:t>
            </a:r>
            <a:r>
              <a:rPr lang="en-US" dirty="0" smtClean="0"/>
              <a:t>into</a:t>
            </a:r>
            <a:br>
              <a:rPr lang="en-US" dirty="0" smtClean="0"/>
            </a:br>
            <a:r>
              <a:rPr lang="en-US" dirty="0" smtClean="0"/>
              <a:t>four </a:t>
            </a:r>
            <a:r>
              <a:rPr lang="en-US" dirty="0"/>
              <a:t>types:</a:t>
            </a:r>
          </a:p>
          <a:p>
            <a:pPr marL="742950" lvl="1" indent="-285750">
              <a:buFont typeface="Arial" panose="020B0604020202020204" pitchFamily="34" charset="0"/>
              <a:buChar char="•"/>
            </a:pPr>
            <a:r>
              <a:rPr lang="en-US" dirty="0"/>
              <a:t>Password </a:t>
            </a:r>
            <a:r>
              <a:rPr lang="en-US" dirty="0" smtClean="0"/>
              <a:t>Attacks</a:t>
            </a:r>
            <a:endParaRPr lang="en-US" dirty="0"/>
          </a:p>
          <a:p>
            <a:pPr marL="742950" lvl="1" indent="-285750">
              <a:buFont typeface="Arial" panose="020B0604020202020204" pitchFamily="34" charset="0"/>
              <a:buChar char="•"/>
            </a:pPr>
            <a:r>
              <a:rPr lang="en-US" dirty="0"/>
              <a:t>Trust Exploitation</a:t>
            </a:r>
          </a:p>
          <a:p>
            <a:pPr marL="742950" lvl="1" indent="-285750">
              <a:buFont typeface="Arial" panose="020B0604020202020204" pitchFamily="34" charset="0"/>
              <a:buChar char="•"/>
            </a:pPr>
            <a:r>
              <a:rPr lang="en-US" dirty="0"/>
              <a:t>Port Redirection</a:t>
            </a:r>
          </a:p>
          <a:p>
            <a:pPr marL="742950" lvl="1" indent="-285750">
              <a:buFont typeface="Arial" panose="020B0604020202020204" pitchFamily="34" charset="0"/>
              <a:buChar char="•"/>
            </a:pPr>
            <a:r>
              <a:rPr lang="en-US" dirty="0"/>
              <a:t>Man-in-the-Middle</a:t>
            </a:r>
          </a:p>
          <a:p>
            <a:endParaRPr lang="en-US" dirty="0"/>
          </a:p>
        </p:txBody>
      </p:sp>
      <p:sp>
        <p:nvSpPr>
          <p:cNvPr id="3" name="Text Placeholder 6"/>
          <p:cNvSpPr txBox="1">
            <a:spLocks/>
          </p:cNvSpPr>
          <p:nvPr/>
        </p:nvSpPr>
        <p:spPr>
          <a:xfrm>
            <a:off x="6090328" y="691234"/>
            <a:ext cx="2067061"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Password Attack</a:t>
            </a:r>
          </a:p>
        </p:txBody>
      </p:sp>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3622" y="1150729"/>
            <a:ext cx="3800475"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txBox="1">
            <a:spLocks/>
          </p:cNvSpPr>
          <p:nvPr/>
        </p:nvSpPr>
        <p:spPr>
          <a:xfrm>
            <a:off x="6024718" y="3949751"/>
            <a:ext cx="2198281"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Trust Exploitation</a:t>
            </a:r>
          </a:p>
        </p:txBody>
      </p:sp>
    </p:spTree>
    <p:extLst>
      <p:ext uri="{BB962C8B-B14F-4D97-AF65-F5344CB8AC3E}">
        <p14:creationId xmlns:p14="http://schemas.microsoft.com/office/powerpoint/2010/main" val="202672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3200" dirty="0" smtClean="0"/>
              <a:t>Access Attacks (cont.)</a:t>
            </a:r>
            <a:endParaRPr lang="en-US" sz="3200" dirty="0"/>
          </a:p>
        </p:txBody>
      </p:sp>
      <p:sp>
        <p:nvSpPr>
          <p:cNvPr id="3" name="Text Placeholder 6"/>
          <p:cNvSpPr txBox="1">
            <a:spLocks/>
          </p:cNvSpPr>
          <p:nvPr/>
        </p:nvSpPr>
        <p:spPr>
          <a:xfrm>
            <a:off x="4581281" y="2144649"/>
            <a:ext cx="3857869"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Port Redirection</a:t>
            </a:r>
          </a:p>
        </p:txBody>
      </p:sp>
      <p:sp>
        <p:nvSpPr>
          <p:cNvPr id="7" name="Text Placeholder 6"/>
          <p:cNvSpPr txBox="1">
            <a:spLocks/>
          </p:cNvSpPr>
          <p:nvPr/>
        </p:nvSpPr>
        <p:spPr>
          <a:xfrm>
            <a:off x="2295525" y="4517756"/>
            <a:ext cx="2771775"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Man-in-the-Middle</a:t>
            </a: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437321"/>
            <a:ext cx="4063345" cy="2528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165066"/>
            <a:ext cx="3981449" cy="3140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77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6374" y="3685748"/>
            <a:ext cx="6867482" cy="2685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itle 11"/>
          <p:cNvSpPr>
            <a:spLocks noGrp="1"/>
          </p:cNvSpPr>
          <p:nvPr>
            <p:ph type="title"/>
          </p:nvPr>
        </p:nvSpPr>
        <p:spPr/>
        <p:txBody>
          <a:bodyPr/>
          <a:lstStyle/>
          <a:p>
            <a:r>
              <a:rPr lang="en-US" sz="3200" dirty="0"/>
              <a:t>Denial of Service </a:t>
            </a:r>
            <a:r>
              <a:rPr lang="en-US" sz="3200" dirty="0" smtClean="0"/>
              <a:t>Attacks</a:t>
            </a:r>
            <a:endParaRPr lang="en-US" sz="3200" dirty="0"/>
          </a:p>
        </p:txBody>
      </p:sp>
      <p:sp>
        <p:nvSpPr>
          <p:cNvPr id="3" name="Text Placeholder 2"/>
          <p:cNvSpPr>
            <a:spLocks noGrp="1"/>
          </p:cNvSpPr>
          <p:nvPr>
            <p:ph type="body" sz="quarter" idx="10"/>
          </p:nvPr>
        </p:nvSpPr>
        <p:spPr/>
        <p:txBody>
          <a:bodyPr/>
          <a:lstStyle/>
          <a:p>
            <a:pPr marL="285750" indent="-285750"/>
            <a:r>
              <a:rPr lang="en-US" dirty="0">
                <a:solidFill>
                  <a:schemeClr val="bg2">
                    <a:lumMod val="75000"/>
                    <a:lumOff val="25000"/>
                  </a:schemeClr>
                </a:solidFill>
              </a:rPr>
              <a:t>Denial of Service (</a:t>
            </a:r>
            <a:r>
              <a:rPr lang="en-US" dirty="0" err="1">
                <a:solidFill>
                  <a:schemeClr val="bg2">
                    <a:lumMod val="75000"/>
                    <a:lumOff val="25000"/>
                  </a:schemeClr>
                </a:solidFill>
              </a:rPr>
              <a:t>DoS</a:t>
            </a:r>
            <a:r>
              <a:rPr lang="en-US" dirty="0">
                <a:solidFill>
                  <a:schemeClr val="bg2">
                    <a:lumMod val="75000"/>
                    <a:lumOff val="25000"/>
                  </a:schemeClr>
                </a:solidFill>
              </a:rPr>
              <a:t>) attacks are difficult to eliminate.</a:t>
            </a:r>
          </a:p>
          <a:p>
            <a:pPr marL="285750" indent="-285750"/>
            <a:r>
              <a:rPr lang="en-US" dirty="0" err="1">
                <a:solidFill>
                  <a:schemeClr val="bg2">
                    <a:lumMod val="75000"/>
                    <a:lumOff val="25000"/>
                  </a:schemeClr>
                </a:solidFill>
              </a:rPr>
              <a:t>DoS</a:t>
            </a:r>
            <a:r>
              <a:rPr lang="en-US" dirty="0">
                <a:solidFill>
                  <a:schemeClr val="bg2">
                    <a:lumMod val="75000"/>
                    <a:lumOff val="25000"/>
                  </a:schemeClr>
                </a:solidFill>
              </a:rPr>
              <a:t> attacks are regarded as </a:t>
            </a:r>
            <a:r>
              <a:rPr lang="en-US" dirty="0" smtClean="0">
                <a:solidFill>
                  <a:schemeClr val="bg2">
                    <a:lumMod val="75000"/>
                    <a:lumOff val="25000"/>
                  </a:schemeClr>
                </a:solidFill>
              </a:rPr>
              <a:t>trivial and </a:t>
            </a:r>
            <a:r>
              <a:rPr lang="en-US" dirty="0">
                <a:solidFill>
                  <a:schemeClr val="bg2">
                    <a:lumMod val="75000"/>
                    <a:lumOff val="25000"/>
                  </a:schemeClr>
                </a:solidFill>
              </a:rPr>
              <a:t>require little effort to execute.</a:t>
            </a:r>
          </a:p>
          <a:p>
            <a:pPr marL="285750" indent="-285750"/>
            <a:r>
              <a:rPr lang="en-US" dirty="0">
                <a:solidFill>
                  <a:schemeClr val="bg2">
                    <a:lumMod val="75000"/>
                    <a:lumOff val="25000"/>
                  </a:schemeClr>
                </a:solidFill>
              </a:rPr>
              <a:t>Although simple, </a:t>
            </a:r>
            <a:r>
              <a:rPr lang="en-US" dirty="0" err="1">
                <a:solidFill>
                  <a:schemeClr val="bg2">
                    <a:lumMod val="75000"/>
                    <a:lumOff val="25000"/>
                  </a:schemeClr>
                </a:solidFill>
              </a:rPr>
              <a:t>DoS</a:t>
            </a:r>
            <a:r>
              <a:rPr lang="en-US" dirty="0">
                <a:solidFill>
                  <a:schemeClr val="bg2">
                    <a:lumMod val="75000"/>
                    <a:lumOff val="25000"/>
                  </a:schemeClr>
                </a:solidFill>
              </a:rPr>
              <a:t> attacks are still dangerous.</a:t>
            </a:r>
          </a:p>
          <a:p>
            <a:pPr marL="285750" indent="-285750"/>
            <a:r>
              <a:rPr lang="en-US" dirty="0">
                <a:solidFill>
                  <a:schemeClr val="bg2">
                    <a:lumMod val="75000"/>
                    <a:lumOff val="25000"/>
                  </a:schemeClr>
                </a:solidFill>
              </a:rPr>
              <a:t>Ultimately, they prevent authorized people from using a service by consuming system resources.</a:t>
            </a:r>
          </a:p>
          <a:p>
            <a:pPr marL="285750" indent="-285750"/>
            <a:r>
              <a:rPr lang="en-US" dirty="0">
                <a:solidFill>
                  <a:schemeClr val="bg2">
                    <a:lumMod val="75000"/>
                    <a:lumOff val="25000"/>
                  </a:schemeClr>
                </a:solidFill>
              </a:rPr>
              <a:t>To help prevent </a:t>
            </a:r>
            <a:r>
              <a:rPr lang="en-US" dirty="0" err="1">
                <a:solidFill>
                  <a:schemeClr val="bg2">
                    <a:lumMod val="75000"/>
                    <a:lumOff val="25000"/>
                  </a:schemeClr>
                </a:solidFill>
              </a:rPr>
              <a:t>DoS</a:t>
            </a:r>
            <a:r>
              <a:rPr lang="en-US" dirty="0">
                <a:solidFill>
                  <a:schemeClr val="bg2">
                    <a:lumMod val="75000"/>
                    <a:lumOff val="25000"/>
                  </a:schemeClr>
                </a:solidFill>
              </a:rPr>
              <a:t> attacks it is important to </a:t>
            </a:r>
            <a:r>
              <a:rPr lang="en-US" dirty="0" smtClean="0">
                <a:solidFill>
                  <a:schemeClr val="bg2">
                    <a:lumMod val="75000"/>
                    <a:lumOff val="25000"/>
                  </a:schemeClr>
                </a:solidFill>
              </a:rPr>
              <a:t>have </a:t>
            </a:r>
            <a:r>
              <a:rPr lang="en-US" dirty="0">
                <a:solidFill>
                  <a:schemeClr val="bg2">
                    <a:lumMod val="75000"/>
                    <a:lumOff val="25000"/>
                  </a:schemeClr>
                </a:solidFill>
              </a:rPr>
              <a:t>the latest security updates.</a:t>
            </a:r>
          </a:p>
        </p:txBody>
      </p:sp>
    </p:spTree>
    <p:extLst>
      <p:ext uri="{BB962C8B-B14F-4D97-AF65-F5344CB8AC3E}">
        <p14:creationId xmlns:p14="http://schemas.microsoft.com/office/powerpoint/2010/main" val="399005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2174124"/>
            <a:ext cx="8112125" cy="696192"/>
          </a:xfrm>
        </p:spPr>
        <p:txBody>
          <a:bodyPr/>
          <a:lstStyle/>
          <a:p>
            <a:r>
              <a:rPr lang="en-US" sz="4000" dirty="0" smtClean="0"/>
              <a:t>Section 11.1:</a:t>
            </a:r>
            <a:br>
              <a:rPr lang="en-US" sz="4000" dirty="0" smtClean="0"/>
            </a:br>
            <a:r>
              <a:rPr lang="en-US" sz="4000" dirty="0" smtClean="0"/>
              <a:t>Network Design</a:t>
            </a:r>
            <a:endParaRPr lang="en-US" sz="4000" dirty="0"/>
          </a:p>
        </p:txBody>
      </p:sp>
      <p:sp>
        <p:nvSpPr>
          <p:cNvPr id="5" name="Text Placeholder 6"/>
          <p:cNvSpPr txBox="1">
            <a:spLocks/>
          </p:cNvSpPr>
          <p:nvPr/>
        </p:nvSpPr>
        <p:spPr>
          <a:xfrm>
            <a:off x="419100" y="3119628"/>
            <a:ext cx="8577072" cy="202387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Upon completion of this section, you should be able to:</a:t>
            </a:r>
          </a:p>
          <a:p>
            <a:r>
              <a:rPr lang="en-US" sz="1800" dirty="0"/>
              <a:t>Identify the devices used in a small network</a:t>
            </a:r>
            <a:r>
              <a:rPr lang="en-US" sz="1800" dirty="0" smtClean="0"/>
              <a:t>.</a:t>
            </a:r>
          </a:p>
          <a:p>
            <a:r>
              <a:rPr lang="en-US" sz="1800" dirty="0"/>
              <a:t>Identify the protocols used in a small network.</a:t>
            </a:r>
            <a:endParaRPr lang="en-US" sz="1800" dirty="0" smtClean="0"/>
          </a:p>
          <a:p>
            <a:r>
              <a:rPr lang="en-US" sz="1800" dirty="0"/>
              <a:t>Explain how a small network serves as the basis of larger networks.</a:t>
            </a:r>
            <a:endParaRPr lang="en-US" sz="1800" dirty="0" smtClean="0"/>
          </a:p>
        </p:txBody>
      </p:sp>
    </p:spTree>
    <p:extLst>
      <p:ext uri="{BB962C8B-B14F-4D97-AF65-F5344CB8AC3E}">
        <p14:creationId xmlns:p14="http://schemas.microsoft.com/office/powerpoint/2010/main" val="307607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4630" y="4298868"/>
            <a:ext cx="2497055" cy="2026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itle 11"/>
          <p:cNvSpPr>
            <a:spLocks noGrp="1"/>
          </p:cNvSpPr>
          <p:nvPr>
            <p:ph type="title"/>
          </p:nvPr>
        </p:nvSpPr>
        <p:spPr/>
        <p:txBody>
          <a:bodyPr/>
          <a:lstStyle/>
          <a:p>
            <a:r>
              <a:rPr lang="en-US" sz="3200" dirty="0"/>
              <a:t>Denial of Service </a:t>
            </a:r>
            <a:r>
              <a:rPr lang="en-US" sz="3200" dirty="0" smtClean="0"/>
              <a:t>Attacks (cont.)</a:t>
            </a:r>
            <a:endParaRPr lang="en-US" sz="3200" dirty="0"/>
          </a:p>
        </p:txBody>
      </p:sp>
      <p:sp>
        <p:nvSpPr>
          <p:cNvPr id="4" name="Text Placeholder 3"/>
          <p:cNvSpPr>
            <a:spLocks noGrp="1"/>
          </p:cNvSpPr>
          <p:nvPr>
            <p:ph type="body" sz="quarter" idx="10"/>
          </p:nvPr>
        </p:nvSpPr>
        <p:spPr/>
        <p:txBody>
          <a:bodyPr/>
          <a:lstStyle/>
          <a:p>
            <a:pPr marL="0" indent="0">
              <a:buNone/>
            </a:pPr>
            <a:r>
              <a:rPr lang="en-US" dirty="0">
                <a:solidFill>
                  <a:schemeClr val="bg2">
                    <a:lumMod val="75000"/>
                    <a:lumOff val="25000"/>
                  </a:schemeClr>
                </a:solidFill>
              </a:rPr>
              <a:t>Common </a:t>
            </a:r>
            <a:r>
              <a:rPr lang="en-US" dirty="0" err="1">
                <a:solidFill>
                  <a:schemeClr val="bg2">
                    <a:lumMod val="75000"/>
                    <a:lumOff val="25000"/>
                  </a:schemeClr>
                </a:solidFill>
              </a:rPr>
              <a:t>DoS</a:t>
            </a:r>
            <a:r>
              <a:rPr lang="en-US" dirty="0">
                <a:solidFill>
                  <a:schemeClr val="bg2">
                    <a:lumMod val="75000"/>
                    <a:lumOff val="25000"/>
                  </a:schemeClr>
                </a:solidFill>
              </a:rPr>
              <a:t> Attacks:</a:t>
            </a:r>
          </a:p>
          <a:p>
            <a:pPr marL="742950" lvl="1" indent="-285750">
              <a:buFont typeface="Arial" panose="020B0604020202020204" pitchFamily="34" charset="0"/>
              <a:buChar char="•"/>
            </a:pPr>
            <a:r>
              <a:rPr lang="en-US" sz="2000" dirty="0">
                <a:solidFill>
                  <a:schemeClr val="bg2">
                    <a:lumMod val="75000"/>
                    <a:lumOff val="25000"/>
                  </a:schemeClr>
                </a:solidFill>
              </a:rPr>
              <a:t>Ping of Death</a:t>
            </a:r>
          </a:p>
          <a:p>
            <a:pPr marL="742950" lvl="1" indent="-285750">
              <a:buFont typeface="Arial" panose="020B0604020202020204" pitchFamily="34" charset="0"/>
              <a:buChar char="•"/>
            </a:pPr>
            <a:r>
              <a:rPr lang="en-US" sz="2000" dirty="0">
                <a:solidFill>
                  <a:schemeClr val="bg2">
                    <a:lumMod val="75000"/>
                    <a:lumOff val="25000"/>
                  </a:schemeClr>
                </a:solidFill>
              </a:rPr>
              <a:t>SYN Flood</a:t>
            </a:r>
          </a:p>
          <a:p>
            <a:pPr marL="742950" lvl="1" indent="-285750">
              <a:buFont typeface="Arial" panose="020B0604020202020204" pitchFamily="34" charset="0"/>
              <a:buChar char="•"/>
            </a:pPr>
            <a:r>
              <a:rPr lang="en-US" sz="2000" dirty="0" err="1">
                <a:solidFill>
                  <a:schemeClr val="bg2">
                    <a:lumMod val="75000"/>
                    <a:lumOff val="25000"/>
                  </a:schemeClr>
                </a:solidFill>
              </a:rPr>
              <a:t>DDoS</a:t>
            </a:r>
            <a:endParaRPr lang="en-US" sz="2000" dirty="0">
              <a:solidFill>
                <a:schemeClr val="bg2">
                  <a:lumMod val="75000"/>
                  <a:lumOff val="25000"/>
                </a:schemeClr>
              </a:solidFill>
            </a:endParaRPr>
          </a:p>
          <a:p>
            <a:pPr marL="742950" lvl="1" indent="-285750">
              <a:buFont typeface="Arial" panose="020B0604020202020204" pitchFamily="34" charset="0"/>
              <a:buChar char="•"/>
            </a:pPr>
            <a:r>
              <a:rPr lang="en-US" sz="2000" dirty="0">
                <a:solidFill>
                  <a:schemeClr val="bg2">
                    <a:lumMod val="75000"/>
                    <a:lumOff val="25000"/>
                  </a:schemeClr>
                </a:solidFill>
              </a:rPr>
              <a:t>Smurf Attack</a:t>
            </a:r>
          </a:p>
          <a:p>
            <a:endParaRPr lang="en-US" dirty="0"/>
          </a:p>
        </p:txBody>
      </p:sp>
      <p:sp>
        <p:nvSpPr>
          <p:cNvPr id="3" name="Text Placeholder 6"/>
          <p:cNvSpPr txBox="1">
            <a:spLocks/>
          </p:cNvSpPr>
          <p:nvPr/>
        </p:nvSpPr>
        <p:spPr>
          <a:xfrm>
            <a:off x="6646475" y="1086265"/>
            <a:ext cx="1413366"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SYN Flood</a:t>
            </a:r>
          </a:p>
        </p:txBody>
      </p:sp>
      <p:sp>
        <p:nvSpPr>
          <p:cNvPr id="6" name="Text Placeholder 6"/>
          <p:cNvSpPr txBox="1">
            <a:spLocks/>
          </p:cNvSpPr>
          <p:nvPr/>
        </p:nvSpPr>
        <p:spPr>
          <a:xfrm>
            <a:off x="6803302" y="3784900"/>
            <a:ext cx="928809"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err="1" smtClean="0"/>
              <a:t>DDos</a:t>
            </a:r>
            <a:endParaRPr lang="en-US" sz="2000" dirty="0" smtClean="0"/>
          </a:p>
        </p:txBody>
      </p:sp>
      <p:pic>
        <p:nvPicPr>
          <p:cNvPr id="235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3266" y="1426367"/>
            <a:ext cx="2957754" cy="224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71243" y="4220002"/>
            <a:ext cx="2562013" cy="2001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6"/>
          <p:cNvSpPr txBox="1">
            <a:spLocks/>
          </p:cNvSpPr>
          <p:nvPr/>
        </p:nvSpPr>
        <p:spPr>
          <a:xfrm>
            <a:off x="2681686" y="3829073"/>
            <a:ext cx="1741125"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Smurf Attack</a:t>
            </a:r>
          </a:p>
        </p:txBody>
      </p:sp>
    </p:spTree>
    <p:extLst>
      <p:ext uri="{BB962C8B-B14F-4D97-AF65-F5344CB8AC3E}">
        <p14:creationId xmlns:p14="http://schemas.microsoft.com/office/powerpoint/2010/main" val="166444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11.2.3:</a:t>
            </a:r>
            <a:br>
              <a:rPr lang="en-US" sz="2800" dirty="0" smtClean="0"/>
            </a:br>
            <a:r>
              <a:rPr lang="en-US" sz="2800" dirty="0" smtClean="0"/>
              <a:t>Network Attack Mitigation</a:t>
            </a:r>
            <a:endParaRPr lang="en-US" sz="2800" dirty="0"/>
          </a:p>
        </p:txBody>
      </p:sp>
    </p:spTree>
    <p:extLst>
      <p:ext uri="{BB962C8B-B14F-4D97-AF65-F5344CB8AC3E}">
        <p14:creationId xmlns:p14="http://schemas.microsoft.com/office/powerpoint/2010/main" val="201056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2800" dirty="0"/>
              <a:t>Backup, Upgrade, Update, and Patch</a:t>
            </a:r>
          </a:p>
        </p:txBody>
      </p:sp>
      <p:sp>
        <p:nvSpPr>
          <p:cNvPr id="3" name="Text Placeholder 2"/>
          <p:cNvSpPr>
            <a:spLocks noGrp="1"/>
          </p:cNvSpPr>
          <p:nvPr>
            <p:ph type="body" sz="quarter" idx="10"/>
          </p:nvPr>
        </p:nvSpPr>
        <p:spPr/>
        <p:txBody>
          <a:bodyPr/>
          <a:lstStyle/>
          <a:p>
            <a:pPr marL="285750" indent="-285750"/>
            <a:r>
              <a:rPr lang="en-US" dirty="0">
                <a:solidFill>
                  <a:schemeClr val="bg2">
                    <a:lumMod val="75000"/>
                    <a:lumOff val="25000"/>
                  </a:schemeClr>
                </a:solidFill>
              </a:rPr>
              <a:t>Keeping up-to-date with the latest developments can lead to a more effective defense against network attacks. </a:t>
            </a:r>
            <a:endParaRPr lang="en-US" dirty="0" smtClean="0">
              <a:solidFill>
                <a:schemeClr val="bg2">
                  <a:lumMod val="75000"/>
                  <a:lumOff val="25000"/>
                </a:schemeClr>
              </a:solidFill>
            </a:endParaRPr>
          </a:p>
          <a:p>
            <a:pPr marL="285750" indent="-285750"/>
            <a:r>
              <a:rPr lang="en-US" dirty="0" smtClean="0">
                <a:solidFill>
                  <a:schemeClr val="bg2">
                    <a:lumMod val="75000"/>
                    <a:lumOff val="25000"/>
                  </a:schemeClr>
                </a:solidFill>
              </a:rPr>
              <a:t>As </a:t>
            </a:r>
            <a:r>
              <a:rPr lang="en-US" dirty="0">
                <a:solidFill>
                  <a:schemeClr val="bg2">
                    <a:lumMod val="75000"/>
                    <a:lumOff val="25000"/>
                  </a:schemeClr>
                </a:solidFill>
              </a:rPr>
              <a:t>new malware is released, enterprises need to keep current with the latest versions of antivirus software.</a:t>
            </a:r>
          </a:p>
          <a:p>
            <a:pPr marL="285750" indent="-285750"/>
            <a:r>
              <a:rPr lang="en-US" dirty="0">
                <a:solidFill>
                  <a:schemeClr val="bg2">
                    <a:lumMod val="75000"/>
                    <a:lumOff val="25000"/>
                  </a:schemeClr>
                </a:solidFill>
              </a:rPr>
              <a:t>To mitigate worm attacks, patches for all known vulnerabilities must be </a:t>
            </a:r>
            <a:r>
              <a:rPr lang="en-US" dirty="0" smtClean="0">
                <a:solidFill>
                  <a:schemeClr val="bg2">
                    <a:lumMod val="75000"/>
                    <a:lumOff val="25000"/>
                  </a:schemeClr>
                </a:solidFill>
              </a:rPr>
              <a:t>applied. </a:t>
            </a:r>
            <a:endParaRPr lang="en-US" dirty="0">
              <a:solidFill>
                <a:schemeClr val="bg2">
                  <a:lumMod val="75000"/>
                  <a:lumOff val="25000"/>
                </a:schemeClr>
              </a:solidFill>
            </a:endParaRPr>
          </a:p>
          <a:p>
            <a:pPr marL="285750" indent="-285750"/>
            <a:r>
              <a:rPr lang="en-US" dirty="0" smtClean="0">
                <a:solidFill>
                  <a:schemeClr val="bg2">
                    <a:lumMod val="75000"/>
                    <a:lumOff val="25000"/>
                  </a:schemeClr>
                </a:solidFill>
              </a:rPr>
              <a:t>A </a:t>
            </a:r>
            <a:r>
              <a:rPr lang="en-US" dirty="0">
                <a:solidFill>
                  <a:schemeClr val="bg2">
                    <a:lumMod val="75000"/>
                    <a:lumOff val="25000"/>
                  </a:schemeClr>
                </a:solidFill>
              </a:rPr>
              <a:t>central patch server can be </a:t>
            </a:r>
            <a:r>
              <a:rPr lang="en-US" dirty="0" smtClean="0">
                <a:solidFill>
                  <a:schemeClr val="bg2">
                    <a:lumMod val="75000"/>
                    <a:lumOff val="25000"/>
                  </a:schemeClr>
                </a:solidFill>
              </a:rPr>
              <a:t>a</a:t>
            </a:r>
            <a:br>
              <a:rPr lang="en-US" dirty="0" smtClean="0">
                <a:solidFill>
                  <a:schemeClr val="bg2">
                    <a:lumMod val="75000"/>
                    <a:lumOff val="25000"/>
                  </a:schemeClr>
                </a:solidFill>
              </a:rPr>
            </a:br>
            <a:r>
              <a:rPr lang="en-US" dirty="0" smtClean="0">
                <a:solidFill>
                  <a:schemeClr val="bg2">
                    <a:lumMod val="75000"/>
                    <a:lumOff val="25000"/>
                  </a:schemeClr>
                </a:solidFill>
              </a:rPr>
              <a:t>good </a:t>
            </a:r>
            <a:r>
              <a:rPr lang="en-US" dirty="0">
                <a:solidFill>
                  <a:schemeClr val="bg2">
                    <a:lumMod val="75000"/>
                    <a:lumOff val="25000"/>
                  </a:schemeClr>
                </a:solidFill>
              </a:rPr>
              <a:t>solution for managing a </a:t>
            </a:r>
            <a:r>
              <a:rPr lang="en-US" dirty="0" smtClean="0">
                <a:solidFill>
                  <a:schemeClr val="bg2">
                    <a:lumMod val="75000"/>
                    <a:lumOff val="25000"/>
                  </a:schemeClr>
                </a:solidFill>
              </a:rPr>
              <a:t>large</a:t>
            </a:r>
            <a:br>
              <a:rPr lang="en-US" dirty="0" smtClean="0">
                <a:solidFill>
                  <a:schemeClr val="bg2">
                    <a:lumMod val="75000"/>
                    <a:lumOff val="25000"/>
                  </a:schemeClr>
                </a:solidFill>
              </a:rPr>
            </a:br>
            <a:r>
              <a:rPr lang="en-US" dirty="0" smtClean="0">
                <a:solidFill>
                  <a:schemeClr val="bg2">
                    <a:lumMod val="75000"/>
                    <a:lumOff val="25000"/>
                  </a:schemeClr>
                </a:solidFill>
              </a:rPr>
              <a:t>number </a:t>
            </a:r>
            <a:r>
              <a:rPr lang="en-US" dirty="0">
                <a:solidFill>
                  <a:schemeClr val="bg2">
                    <a:lumMod val="75000"/>
                    <a:lumOff val="25000"/>
                  </a:schemeClr>
                </a:solidFill>
              </a:rPr>
              <a:t>of servers and systems.</a:t>
            </a:r>
          </a:p>
          <a:p>
            <a:pPr marL="285750" indent="-285750"/>
            <a:r>
              <a:rPr lang="en-US" dirty="0">
                <a:solidFill>
                  <a:schemeClr val="bg2">
                    <a:lumMod val="75000"/>
                    <a:lumOff val="25000"/>
                  </a:schemeClr>
                </a:solidFill>
              </a:rPr>
              <a:t>Any patches that are not </a:t>
            </a:r>
            <a:r>
              <a:rPr lang="en-US" dirty="0" smtClean="0">
                <a:solidFill>
                  <a:schemeClr val="bg2">
                    <a:lumMod val="75000"/>
                    <a:lumOff val="25000"/>
                  </a:schemeClr>
                </a:solidFill>
              </a:rPr>
              <a:t>applied to</a:t>
            </a:r>
            <a:br>
              <a:rPr lang="en-US" dirty="0" smtClean="0">
                <a:solidFill>
                  <a:schemeClr val="bg2">
                    <a:lumMod val="75000"/>
                    <a:lumOff val="25000"/>
                  </a:schemeClr>
                </a:solidFill>
              </a:rPr>
            </a:br>
            <a:r>
              <a:rPr lang="en-US" dirty="0" smtClean="0">
                <a:solidFill>
                  <a:schemeClr val="bg2">
                    <a:lumMod val="75000"/>
                    <a:lumOff val="25000"/>
                  </a:schemeClr>
                </a:solidFill>
              </a:rPr>
              <a:t>a </a:t>
            </a:r>
            <a:r>
              <a:rPr lang="en-US" dirty="0">
                <a:solidFill>
                  <a:schemeClr val="bg2">
                    <a:lumMod val="75000"/>
                    <a:lumOff val="25000"/>
                  </a:schemeClr>
                </a:solidFill>
              </a:rPr>
              <a:t>host are automatically downloaded from the patch server and installed without user intervention.</a:t>
            </a:r>
          </a:p>
          <a:p>
            <a:endParaRPr lang="en-US" dirty="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069" y="3186282"/>
            <a:ext cx="4056473" cy="3109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345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2800" dirty="0"/>
              <a:t>Authentication, Authorization, and Accounting</a:t>
            </a:r>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1874" y="2887009"/>
            <a:ext cx="4449869" cy="338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 Placeholder 2"/>
          <p:cNvSpPr>
            <a:spLocks noGrp="1"/>
          </p:cNvSpPr>
          <p:nvPr>
            <p:ph type="body" sz="quarter" idx="10"/>
          </p:nvPr>
        </p:nvSpPr>
        <p:spPr/>
        <p:txBody>
          <a:bodyPr/>
          <a:lstStyle/>
          <a:p>
            <a:pPr marL="285750" indent="-285750"/>
            <a:r>
              <a:rPr lang="en-US" dirty="0">
                <a:solidFill>
                  <a:schemeClr val="bg2">
                    <a:lumMod val="75000"/>
                    <a:lumOff val="25000"/>
                  </a:schemeClr>
                </a:solidFill>
              </a:rPr>
              <a:t>AAA services provide access control on a network device.</a:t>
            </a:r>
          </a:p>
          <a:p>
            <a:pPr marL="285750" indent="-285750"/>
            <a:r>
              <a:rPr lang="en-US" dirty="0">
                <a:solidFill>
                  <a:schemeClr val="bg2">
                    <a:lumMod val="75000"/>
                    <a:lumOff val="25000"/>
                  </a:schemeClr>
                </a:solidFill>
              </a:rPr>
              <a:t>AAA is a way to control who is permitted to access a resource (authenticate), what they can do while they are there (authorize), and what actions they perform while accessing the resource (accounting).</a:t>
            </a:r>
          </a:p>
          <a:p>
            <a:pPr marL="285750" indent="-285750"/>
            <a:r>
              <a:rPr lang="en-US" dirty="0">
                <a:solidFill>
                  <a:schemeClr val="bg2">
                    <a:lumMod val="75000"/>
                    <a:lumOff val="25000"/>
                  </a:schemeClr>
                </a:solidFill>
              </a:rPr>
              <a:t>The AAA framework can be </a:t>
            </a:r>
            <a:r>
              <a:rPr lang="en-US" dirty="0" smtClean="0">
                <a:solidFill>
                  <a:schemeClr val="bg2">
                    <a:lumMod val="75000"/>
                    <a:lumOff val="25000"/>
                  </a:schemeClr>
                </a:solidFill>
              </a:rPr>
              <a:t>very</a:t>
            </a:r>
            <a:br>
              <a:rPr lang="en-US" dirty="0" smtClean="0">
                <a:solidFill>
                  <a:schemeClr val="bg2">
                    <a:lumMod val="75000"/>
                    <a:lumOff val="25000"/>
                  </a:schemeClr>
                </a:solidFill>
              </a:rPr>
            </a:br>
            <a:r>
              <a:rPr lang="en-US" dirty="0" smtClean="0">
                <a:solidFill>
                  <a:schemeClr val="bg2">
                    <a:lumMod val="75000"/>
                    <a:lumOff val="25000"/>
                  </a:schemeClr>
                </a:solidFill>
              </a:rPr>
              <a:t>helpful </a:t>
            </a:r>
            <a:r>
              <a:rPr lang="en-US" dirty="0">
                <a:solidFill>
                  <a:schemeClr val="bg2">
                    <a:lumMod val="75000"/>
                    <a:lumOff val="25000"/>
                  </a:schemeClr>
                </a:solidFill>
              </a:rPr>
              <a:t>when mitigating network attacks.</a:t>
            </a:r>
          </a:p>
          <a:p>
            <a:endParaRPr lang="en-US" dirty="0"/>
          </a:p>
        </p:txBody>
      </p:sp>
    </p:spTree>
    <p:extLst>
      <p:ext uri="{BB962C8B-B14F-4D97-AF65-F5344CB8AC3E}">
        <p14:creationId xmlns:p14="http://schemas.microsoft.com/office/powerpoint/2010/main" val="219131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2800" dirty="0"/>
              <a:t>Firewalls</a:t>
            </a:r>
          </a:p>
        </p:txBody>
      </p:sp>
      <p:sp>
        <p:nvSpPr>
          <p:cNvPr id="2" name="Text Placeholder 1"/>
          <p:cNvSpPr>
            <a:spLocks noGrp="1"/>
          </p:cNvSpPr>
          <p:nvPr>
            <p:ph type="body" sz="quarter" idx="10"/>
          </p:nvPr>
        </p:nvSpPr>
        <p:spPr/>
        <p:txBody>
          <a:bodyPr/>
          <a:lstStyle/>
          <a:p>
            <a:r>
              <a:rPr lang="en-US" dirty="0"/>
              <a:t>A firewall controls the traffic and helps prevent unauthorized access </a:t>
            </a:r>
          </a:p>
          <a:p>
            <a:r>
              <a:rPr lang="en-US" dirty="0"/>
              <a:t>Techniques for determining what is permitted or denied access to a </a:t>
            </a:r>
            <a:r>
              <a:rPr lang="en-US" dirty="0" smtClean="0"/>
              <a:t>network include:</a:t>
            </a:r>
            <a:endParaRPr lang="en-US" dirty="0"/>
          </a:p>
          <a:p>
            <a:pPr marL="517525" indent="-288925">
              <a:buFont typeface="Courier New" panose="02070309020205020404" pitchFamily="49" charset="0"/>
              <a:buChar char="o"/>
            </a:pPr>
            <a:r>
              <a:rPr lang="en-US" sz="1800" dirty="0"/>
              <a:t>Packet filtering </a:t>
            </a:r>
          </a:p>
          <a:p>
            <a:pPr marL="517525" indent="-288925">
              <a:buFont typeface="Courier New" panose="02070309020205020404" pitchFamily="49" charset="0"/>
              <a:buChar char="o"/>
            </a:pPr>
            <a:r>
              <a:rPr lang="en-US" sz="1800" dirty="0"/>
              <a:t>Application filtering </a:t>
            </a:r>
          </a:p>
          <a:p>
            <a:pPr marL="517525" indent="-288925">
              <a:buFont typeface="Courier New" panose="02070309020205020404" pitchFamily="49" charset="0"/>
              <a:buChar char="o"/>
            </a:pPr>
            <a:r>
              <a:rPr lang="en-US" sz="1800" dirty="0"/>
              <a:t>URL </a:t>
            </a:r>
            <a:r>
              <a:rPr lang="en-US" sz="1800" dirty="0" smtClean="0"/>
              <a:t>filtering</a:t>
            </a:r>
          </a:p>
          <a:p>
            <a:pPr marL="517525" indent="-288925">
              <a:buFont typeface="Courier New" panose="02070309020205020404" pitchFamily="49" charset="0"/>
              <a:buChar char="o"/>
            </a:pPr>
            <a:r>
              <a:rPr lang="en-US" sz="1800" dirty="0" err="1" smtClean="0"/>
              <a:t>Stateful</a:t>
            </a:r>
            <a:r>
              <a:rPr lang="en-US" sz="1800" dirty="0" smtClean="0"/>
              <a:t> packet inspection (SPI)</a:t>
            </a:r>
            <a:endParaRPr lang="en-US" sz="1800" dirty="0"/>
          </a:p>
          <a:p>
            <a:endParaRPr lang="en-US"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320" y="3074669"/>
            <a:ext cx="4573904" cy="3173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08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2800" dirty="0"/>
              <a:t>Endpoint Security</a:t>
            </a:r>
          </a:p>
        </p:txBody>
      </p:sp>
      <p:sp>
        <p:nvSpPr>
          <p:cNvPr id="3" name="Text Placeholder 2"/>
          <p:cNvSpPr>
            <a:spLocks noGrp="1"/>
          </p:cNvSpPr>
          <p:nvPr>
            <p:ph type="body" sz="quarter" idx="10"/>
          </p:nvPr>
        </p:nvSpPr>
        <p:spPr/>
        <p:txBody>
          <a:bodyPr/>
          <a:lstStyle/>
          <a:p>
            <a:pPr marL="285750" indent="-285750"/>
            <a:r>
              <a:rPr lang="en-US" dirty="0">
                <a:solidFill>
                  <a:schemeClr val="bg2">
                    <a:lumMod val="75000"/>
                    <a:lumOff val="25000"/>
                  </a:schemeClr>
                </a:solidFill>
              </a:rPr>
              <a:t>Common endpoints are laptops, desktops, servers, smartphones, and tablets.</a:t>
            </a:r>
          </a:p>
          <a:p>
            <a:pPr marL="285750" indent="-285750"/>
            <a:r>
              <a:rPr lang="en-US" dirty="0">
                <a:solidFill>
                  <a:schemeClr val="bg2">
                    <a:lumMod val="75000"/>
                    <a:lumOff val="25000"/>
                  </a:schemeClr>
                </a:solidFill>
              </a:rPr>
              <a:t>Securing endpoint devices is challenging.</a:t>
            </a:r>
          </a:p>
          <a:p>
            <a:pPr marL="285750" indent="-285750"/>
            <a:r>
              <a:rPr lang="en-US" dirty="0">
                <a:solidFill>
                  <a:schemeClr val="bg2">
                    <a:lumMod val="75000"/>
                    <a:lumOff val="25000"/>
                  </a:schemeClr>
                </a:solidFill>
              </a:rPr>
              <a:t>Employees need to be trained on proper use of the network.</a:t>
            </a:r>
          </a:p>
          <a:p>
            <a:pPr marL="285750" indent="-285750"/>
            <a:r>
              <a:rPr lang="en-US" dirty="0">
                <a:solidFill>
                  <a:schemeClr val="bg2">
                    <a:lumMod val="75000"/>
                    <a:lumOff val="25000"/>
                  </a:schemeClr>
                </a:solidFill>
              </a:rPr>
              <a:t>Policies often include the use of antivirus software and host intrusion prevention.</a:t>
            </a:r>
          </a:p>
          <a:p>
            <a:pPr marL="285750" indent="-285750"/>
            <a:r>
              <a:rPr lang="en-US" dirty="0">
                <a:solidFill>
                  <a:schemeClr val="bg2">
                    <a:lumMod val="75000"/>
                    <a:lumOff val="25000"/>
                  </a:schemeClr>
                </a:solidFill>
              </a:rPr>
              <a:t>More comprehensive </a:t>
            </a:r>
            <a:r>
              <a:rPr lang="en-US" dirty="0" smtClean="0">
                <a:solidFill>
                  <a:schemeClr val="bg2">
                    <a:lumMod val="75000"/>
                    <a:lumOff val="25000"/>
                  </a:schemeClr>
                </a:solidFill>
              </a:rPr>
              <a:t>endpoint</a:t>
            </a:r>
            <a:br>
              <a:rPr lang="en-US" dirty="0" smtClean="0">
                <a:solidFill>
                  <a:schemeClr val="bg2">
                    <a:lumMod val="75000"/>
                    <a:lumOff val="25000"/>
                  </a:schemeClr>
                </a:solidFill>
              </a:rPr>
            </a:br>
            <a:r>
              <a:rPr lang="en-US" dirty="0" smtClean="0">
                <a:solidFill>
                  <a:schemeClr val="bg2">
                    <a:lumMod val="75000"/>
                    <a:lumOff val="25000"/>
                  </a:schemeClr>
                </a:solidFill>
              </a:rPr>
              <a:t>security </a:t>
            </a:r>
            <a:r>
              <a:rPr lang="en-US" dirty="0">
                <a:solidFill>
                  <a:schemeClr val="bg2">
                    <a:lumMod val="75000"/>
                    <a:lumOff val="25000"/>
                  </a:schemeClr>
                </a:solidFill>
              </a:rPr>
              <a:t>solutions rely on </a:t>
            </a:r>
            <a:r>
              <a:rPr lang="en-US" dirty="0" smtClean="0">
                <a:solidFill>
                  <a:schemeClr val="bg2">
                    <a:lumMod val="75000"/>
                    <a:lumOff val="25000"/>
                  </a:schemeClr>
                </a:solidFill>
              </a:rPr>
              <a:t>network</a:t>
            </a:r>
            <a:br>
              <a:rPr lang="en-US" dirty="0" smtClean="0">
                <a:solidFill>
                  <a:schemeClr val="bg2">
                    <a:lumMod val="75000"/>
                    <a:lumOff val="25000"/>
                  </a:schemeClr>
                </a:solidFill>
              </a:rPr>
            </a:br>
            <a:r>
              <a:rPr lang="en-US" dirty="0" smtClean="0">
                <a:solidFill>
                  <a:schemeClr val="bg2">
                    <a:lumMod val="75000"/>
                    <a:lumOff val="25000"/>
                  </a:schemeClr>
                </a:solidFill>
              </a:rPr>
              <a:t>access </a:t>
            </a:r>
            <a:r>
              <a:rPr lang="en-US" dirty="0">
                <a:solidFill>
                  <a:schemeClr val="bg2">
                    <a:lumMod val="75000"/>
                    <a:lumOff val="25000"/>
                  </a:schemeClr>
                </a:solidFill>
              </a:rPr>
              <a:t>control.</a:t>
            </a: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5648" y="3654558"/>
            <a:ext cx="4128878" cy="2650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171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11.2.4:</a:t>
            </a:r>
            <a:br>
              <a:rPr lang="en-US" sz="2800" dirty="0" smtClean="0"/>
            </a:br>
            <a:r>
              <a:rPr lang="en-US" sz="2800" dirty="0" smtClean="0"/>
              <a:t>Device Security</a:t>
            </a:r>
            <a:endParaRPr lang="en-US" sz="2800" dirty="0"/>
          </a:p>
        </p:txBody>
      </p:sp>
    </p:spTree>
    <p:extLst>
      <p:ext uri="{BB962C8B-B14F-4D97-AF65-F5344CB8AC3E}">
        <p14:creationId xmlns:p14="http://schemas.microsoft.com/office/powerpoint/2010/main" val="108007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nSpc>
                <a:spcPct val="100000"/>
              </a:lnSpc>
            </a:pPr>
            <a:r>
              <a:rPr lang="en-US" sz="2800" dirty="0"/>
              <a:t>Device Security Overview</a:t>
            </a:r>
          </a:p>
        </p:txBody>
      </p:sp>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4588" y="3212139"/>
            <a:ext cx="4362522" cy="3045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 Placeholder 2"/>
          <p:cNvSpPr>
            <a:spLocks noGrp="1"/>
          </p:cNvSpPr>
          <p:nvPr>
            <p:ph type="body" sz="quarter" idx="10"/>
          </p:nvPr>
        </p:nvSpPr>
        <p:spPr/>
        <p:txBody>
          <a:bodyPr/>
          <a:lstStyle/>
          <a:p>
            <a:pPr marL="285750" indent="-285750"/>
            <a:r>
              <a:rPr lang="en-US" dirty="0">
                <a:solidFill>
                  <a:schemeClr val="bg2">
                    <a:lumMod val="75000"/>
                    <a:lumOff val="25000"/>
                  </a:schemeClr>
                </a:solidFill>
              </a:rPr>
              <a:t>Default settings are dangerous because they are well-known.</a:t>
            </a:r>
          </a:p>
          <a:p>
            <a:pPr marL="285750" indent="-285750"/>
            <a:r>
              <a:rPr lang="en-US" dirty="0">
                <a:solidFill>
                  <a:schemeClr val="bg2">
                    <a:lumMod val="75000"/>
                    <a:lumOff val="25000"/>
                  </a:schemeClr>
                </a:solidFill>
              </a:rPr>
              <a:t>Cisco routers have the Cisco </a:t>
            </a:r>
            <a:r>
              <a:rPr lang="en-US" dirty="0" err="1">
                <a:solidFill>
                  <a:schemeClr val="bg2">
                    <a:lumMod val="75000"/>
                    <a:lumOff val="25000"/>
                  </a:schemeClr>
                </a:solidFill>
              </a:rPr>
              <a:t>AutoSecure</a:t>
            </a:r>
            <a:r>
              <a:rPr lang="en-US" dirty="0">
                <a:solidFill>
                  <a:schemeClr val="bg2">
                    <a:lumMod val="75000"/>
                    <a:lumOff val="25000"/>
                  </a:schemeClr>
                </a:solidFill>
              </a:rPr>
              <a:t> feature.</a:t>
            </a:r>
          </a:p>
          <a:p>
            <a:pPr marL="285750" indent="-285750"/>
            <a:r>
              <a:rPr lang="en-US" dirty="0">
                <a:solidFill>
                  <a:schemeClr val="bg2">
                    <a:lumMod val="75000"/>
                    <a:lumOff val="25000"/>
                  </a:schemeClr>
                </a:solidFill>
              </a:rPr>
              <a:t>In addition, the following apply for most systems:</a:t>
            </a:r>
          </a:p>
          <a:p>
            <a:pPr marL="742950" lvl="1" indent="-285750">
              <a:buFont typeface="Courier New" panose="02070309020205020404" pitchFamily="49" charset="0"/>
              <a:buChar char="o"/>
            </a:pPr>
            <a:r>
              <a:rPr lang="en-US" dirty="0">
                <a:solidFill>
                  <a:schemeClr val="bg2">
                    <a:lumMod val="75000"/>
                    <a:lumOff val="25000"/>
                  </a:schemeClr>
                </a:solidFill>
              </a:rPr>
              <a:t>Change default usernames and passwords immediately</a:t>
            </a:r>
          </a:p>
          <a:p>
            <a:pPr marL="742950" lvl="1" indent="-285750">
              <a:buFont typeface="Courier New" panose="02070309020205020404" pitchFamily="49" charset="0"/>
              <a:buChar char="o"/>
            </a:pPr>
            <a:r>
              <a:rPr lang="en-US" dirty="0">
                <a:solidFill>
                  <a:schemeClr val="bg2">
                    <a:lumMod val="75000"/>
                    <a:lumOff val="25000"/>
                  </a:schemeClr>
                </a:solidFill>
              </a:rPr>
              <a:t>Restrict access to </a:t>
            </a:r>
            <a:r>
              <a:rPr lang="en-US" dirty="0" smtClean="0">
                <a:solidFill>
                  <a:schemeClr val="bg2">
                    <a:lumMod val="75000"/>
                    <a:lumOff val="25000"/>
                  </a:schemeClr>
                </a:solidFill>
              </a:rPr>
              <a:t>system resources to</a:t>
            </a:r>
            <a:br>
              <a:rPr lang="en-US" dirty="0" smtClean="0">
                <a:solidFill>
                  <a:schemeClr val="bg2">
                    <a:lumMod val="75000"/>
                    <a:lumOff val="25000"/>
                  </a:schemeClr>
                </a:solidFill>
              </a:rPr>
            </a:br>
            <a:r>
              <a:rPr lang="en-US" dirty="0" smtClean="0">
                <a:solidFill>
                  <a:schemeClr val="bg2">
                    <a:lumMod val="75000"/>
                    <a:lumOff val="25000"/>
                  </a:schemeClr>
                </a:solidFill>
              </a:rPr>
              <a:t>authorized </a:t>
            </a:r>
            <a:r>
              <a:rPr lang="en-US" dirty="0">
                <a:solidFill>
                  <a:schemeClr val="bg2">
                    <a:lumMod val="75000"/>
                    <a:lumOff val="25000"/>
                  </a:schemeClr>
                </a:solidFill>
              </a:rPr>
              <a:t>individuals only.</a:t>
            </a:r>
          </a:p>
          <a:p>
            <a:pPr marL="742950" lvl="1" indent="-285750">
              <a:buFont typeface="Courier New" panose="02070309020205020404" pitchFamily="49" charset="0"/>
              <a:buChar char="o"/>
            </a:pPr>
            <a:r>
              <a:rPr lang="en-US" dirty="0">
                <a:solidFill>
                  <a:schemeClr val="bg2">
                    <a:lumMod val="75000"/>
                    <a:lumOff val="25000"/>
                  </a:schemeClr>
                </a:solidFill>
              </a:rPr>
              <a:t>Turn off unnecessary services.</a:t>
            </a:r>
          </a:p>
          <a:p>
            <a:pPr marL="742950" lvl="1" indent="-285750">
              <a:buFont typeface="Courier New" panose="02070309020205020404" pitchFamily="49" charset="0"/>
              <a:buChar char="o"/>
            </a:pPr>
            <a:r>
              <a:rPr lang="en-US" dirty="0">
                <a:solidFill>
                  <a:schemeClr val="bg2">
                    <a:lumMod val="75000"/>
                    <a:lumOff val="25000"/>
                  </a:schemeClr>
                </a:solidFill>
              </a:rPr>
              <a:t>Update any software and </a:t>
            </a:r>
            <a:r>
              <a:rPr lang="en-US" dirty="0" smtClean="0">
                <a:solidFill>
                  <a:schemeClr val="bg2">
                    <a:lumMod val="75000"/>
                    <a:lumOff val="25000"/>
                  </a:schemeClr>
                </a:solidFill>
              </a:rPr>
              <a:t>install</a:t>
            </a:r>
            <a:br>
              <a:rPr lang="en-US" dirty="0" smtClean="0">
                <a:solidFill>
                  <a:schemeClr val="bg2">
                    <a:lumMod val="75000"/>
                    <a:lumOff val="25000"/>
                  </a:schemeClr>
                </a:solidFill>
              </a:rPr>
            </a:br>
            <a:r>
              <a:rPr lang="en-US" dirty="0" smtClean="0">
                <a:solidFill>
                  <a:schemeClr val="bg2">
                    <a:lumMod val="75000"/>
                    <a:lumOff val="25000"/>
                  </a:schemeClr>
                </a:solidFill>
              </a:rPr>
              <a:t>any </a:t>
            </a:r>
            <a:r>
              <a:rPr lang="en-US" dirty="0">
                <a:solidFill>
                  <a:schemeClr val="bg2">
                    <a:lumMod val="75000"/>
                    <a:lumOff val="25000"/>
                  </a:schemeClr>
                </a:solidFill>
              </a:rPr>
              <a:t>security patches prior </a:t>
            </a:r>
            <a:r>
              <a:rPr lang="en-US" dirty="0" smtClean="0">
                <a:solidFill>
                  <a:schemeClr val="bg2">
                    <a:lumMod val="75000"/>
                    <a:lumOff val="25000"/>
                  </a:schemeClr>
                </a:solidFill>
              </a:rPr>
              <a:t>to</a:t>
            </a:r>
            <a:br>
              <a:rPr lang="en-US" dirty="0" smtClean="0">
                <a:solidFill>
                  <a:schemeClr val="bg2">
                    <a:lumMod val="75000"/>
                    <a:lumOff val="25000"/>
                  </a:schemeClr>
                </a:solidFill>
              </a:rPr>
            </a:br>
            <a:r>
              <a:rPr lang="en-US" dirty="0" smtClean="0">
                <a:solidFill>
                  <a:schemeClr val="bg2">
                    <a:lumMod val="75000"/>
                    <a:lumOff val="25000"/>
                  </a:schemeClr>
                </a:solidFill>
              </a:rPr>
              <a:t>production </a:t>
            </a:r>
            <a:r>
              <a:rPr lang="en-US" dirty="0">
                <a:solidFill>
                  <a:schemeClr val="bg2">
                    <a:lumMod val="75000"/>
                    <a:lumOff val="25000"/>
                  </a:schemeClr>
                </a:solidFill>
              </a:rPr>
              <a:t>operation.</a:t>
            </a:r>
          </a:p>
          <a:p>
            <a:endParaRPr lang="en-US" dirty="0"/>
          </a:p>
        </p:txBody>
      </p:sp>
    </p:spTree>
    <p:extLst>
      <p:ext uri="{BB962C8B-B14F-4D97-AF65-F5344CB8AC3E}">
        <p14:creationId xmlns:p14="http://schemas.microsoft.com/office/powerpoint/2010/main" val="7367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nSpc>
                <a:spcPct val="100000"/>
              </a:lnSpc>
            </a:pPr>
            <a:r>
              <a:rPr lang="en-US" sz="2800" dirty="0" smtClean="0"/>
              <a:t>Passwords</a:t>
            </a:r>
            <a:endParaRPr lang="en-US" sz="2800" dirty="0"/>
          </a:p>
        </p:txBody>
      </p:sp>
      <p:sp>
        <p:nvSpPr>
          <p:cNvPr id="3" name="Text Placeholder 2"/>
          <p:cNvSpPr>
            <a:spLocks noGrp="1"/>
          </p:cNvSpPr>
          <p:nvPr>
            <p:ph type="body" sz="quarter" idx="10"/>
          </p:nvPr>
        </p:nvSpPr>
        <p:spPr>
          <a:xfrm>
            <a:off x="228600" y="1344168"/>
            <a:ext cx="8816340" cy="4965192"/>
          </a:xfrm>
        </p:spPr>
        <p:txBody>
          <a:bodyPr/>
          <a:lstStyle/>
          <a:p>
            <a:pPr marL="285750" indent="-285750"/>
            <a:r>
              <a:rPr lang="en-US" dirty="0">
                <a:solidFill>
                  <a:schemeClr val="bg2">
                    <a:lumMod val="75000"/>
                    <a:lumOff val="25000"/>
                  </a:schemeClr>
                </a:solidFill>
              </a:rPr>
              <a:t>Use strong </a:t>
            </a:r>
            <a:r>
              <a:rPr lang="en-US" dirty="0" smtClean="0">
                <a:solidFill>
                  <a:schemeClr val="bg2">
                    <a:lumMod val="75000"/>
                    <a:lumOff val="25000"/>
                  </a:schemeClr>
                </a:solidFill>
              </a:rPr>
              <a:t>passwords. A </a:t>
            </a:r>
            <a:r>
              <a:rPr lang="en-US" dirty="0">
                <a:solidFill>
                  <a:schemeClr val="bg2">
                    <a:lumMod val="75000"/>
                    <a:lumOff val="25000"/>
                  </a:schemeClr>
                </a:solidFill>
              </a:rPr>
              <a:t>strong password has/is:</a:t>
            </a:r>
          </a:p>
          <a:p>
            <a:pPr marL="742950" lvl="1" indent="-285750">
              <a:buFont typeface="Courier New" panose="02070309020205020404" pitchFamily="49" charset="0"/>
              <a:buChar char="o"/>
            </a:pPr>
            <a:r>
              <a:rPr lang="en-US" dirty="0" smtClean="0">
                <a:solidFill>
                  <a:schemeClr val="bg2">
                    <a:lumMod val="75000"/>
                    <a:lumOff val="25000"/>
                  </a:schemeClr>
                </a:solidFill>
              </a:rPr>
              <a:t>At </a:t>
            </a:r>
            <a:r>
              <a:rPr lang="en-US" dirty="0">
                <a:solidFill>
                  <a:schemeClr val="bg2">
                    <a:lumMod val="75000"/>
                    <a:lumOff val="25000"/>
                  </a:schemeClr>
                </a:solidFill>
              </a:rPr>
              <a:t>least 8 characters, preferably 10 or </a:t>
            </a:r>
            <a:r>
              <a:rPr lang="en-US" dirty="0" smtClean="0">
                <a:solidFill>
                  <a:schemeClr val="bg2">
                    <a:lumMod val="75000"/>
                    <a:lumOff val="25000"/>
                  </a:schemeClr>
                </a:solidFill>
              </a:rPr>
              <a:t>more</a:t>
            </a:r>
            <a:endParaRPr lang="en-US" dirty="0">
              <a:solidFill>
                <a:schemeClr val="bg2">
                  <a:lumMod val="75000"/>
                  <a:lumOff val="25000"/>
                </a:schemeClr>
              </a:solidFill>
            </a:endParaRPr>
          </a:p>
          <a:p>
            <a:pPr marL="742950" lvl="1" indent="-285750">
              <a:buFont typeface="Courier New" panose="02070309020205020404" pitchFamily="49" charset="0"/>
              <a:buChar char="o"/>
            </a:pPr>
            <a:r>
              <a:rPr lang="en-US" dirty="0" smtClean="0">
                <a:solidFill>
                  <a:schemeClr val="bg2">
                    <a:lumMod val="75000"/>
                    <a:lumOff val="25000"/>
                  </a:schemeClr>
                </a:solidFill>
              </a:rPr>
              <a:t>A </a:t>
            </a:r>
            <a:r>
              <a:rPr lang="en-US" dirty="0">
                <a:solidFill>
                  <a:schemeClr val="bg2">
                    <a:lumMod val="75000"/>
                    <a:lumOff val="25000"/>
                  </a:schemeClr>
                </a:solidFill>
              </a:rPr>
              <a:t>mix of uppercase and lowercase letters, numbers, symbols, and spaces.</a:t>
            </a:r>
          </a:p>
          <a:p>
            <a:pPr marL="742950" lvl="1" indent="-285750">
              <a:buFont typeface="Courier New" panose="02070309020205020404" pitchFamily="49" charset="0"/>
              <a:buChar char="o"/>
            </a:pPr>
            <a:r>
              <a:rPr lang="en-US" dirty="0" smtClean="0">
                <a:solidFill>
                  <a:schemeClr val="bg2">
                    <a:lumMod val="75000"/>
                    <a:lumOff val="25000"/>
                  </a:schemeClr>
                </a:solidFill>
              </a:rPr>
              <a:t>No </a:t>
            </a:r>
            <a:r>
              <a:rPr lang="en-US" dirty="0">
                <a:solidFill>
                  <a:schemeClr val="bg2">
                    <a:lumMod val="75000"/>
                    <a:lumOff val="25000"/>
                  </a:schemeClr>
                </a:solidFill>
              </a:rPr>
              <a:t>repetition, no common dictionary words, no letter or number sequences, no usernames, </a:t>
            </a:r>
            <a:r>
              <a:rPr lang="en-US" dirty="0" smtClean="0">
                <a:solidFill>
                  <a:schemeClr val="bg2">
                    <a:lumMod val="75000"/>
                    <a:lumOff val="25000"/>
                  </a:schemeClr>
                </a:solidFill>
              </a:rPr>
              <a:t>relative, </a:t>
            </a:r>
            <a:r>
              <a:rPr lang="en-US" dirty="0">
                <a:solidFill>
                  <a:schemeClr val="bg2">
                    <a:lumMod val="75000"/>
                    <a:lumOff val="25000"/>
                  </a:schemeClr>
                </a:solidFill>
              </a:rPr>
              <a:t>or pet names, </a:t>
            </a:r>
            <a:r>
              <a:rPr lang="en-US" dirty="0" smtClean="0">
                <a:solidFill>
                  <a:schemeClr val="bg2">
                    <a:lumMod val="75000"/>
                    <a:lumOff val="25000"/>
                  </a:schemeClr>
                </a:solidFill>
              </a:rPr>
              <a:t>and no </a:t>
            </a:r>
            <a:r>
              <a:rPr lang="en-US" dirty="0">
                <a:solidFill>
                  <a:schemeClr val="bg2">
                    <a:lumMod val="75000"/>
                    <a:lumOff val="25000"/>
                  </a:schemeClr>
                </a:solidFill>
              </a:rPr>
              <a:t>other easily identifiable pieces of </a:t>
            </a:r>
            <a:r>
              <a:rPr lang="en-US" dirty="0" smtClean="0">
                <a:solidFill>
                  <a:schemeClr val="bg2">
                    <a:lumMod val="75000"/>
                    <a:lumOff val="25000"/>
                  </a:schemeClr>
                </a:solidFill>
              </a:rPr>
              <a:t>information</a:t>
            </a:r>
            <a:endParaRPr lang="en-US" dirty="0">
              <a:solidFill>
                <a:schemeClr val="bg2">
                  <a:lumMod val="75000"/>
                  <a:lumOff val="25000"/>
                </a:schemeClr>
              </a:solidFill>
            </a:endParaRPr>
          </a:p>
          <a:p>
            <a:pPr marL="742950" lvl="1" indent="-285750">
              <a:buFont typeface="Courier New" panose="02070309020205020404" pitchFamily="49" charset="0"/>
              <a:buChar char="o"/>
            </a:pPr>
            <a:r>
              <a:rPr lang="en-US" dirty="0" smtClean="0">
                <a:solidFill>
                  <a:schemeClr val="bg2">
                    <a:lumMod val="75000"/>
                    <a:lumOff val="25000"/>
                  </a:schemeClr>
                </a:solidFill>
              </a:rPr>
              <a:t>Misspelled words</a:t>
            </a:r>
            <a:endParaRPr lang="en-US" dirty="0">
              <a:solidFill>
                <a:schemeClr val="bg2">
                  <a:lumMod val="75000"/>
                  <a:lumOff val="25000"/>
                </a:schemeClr>
              </a:solidFill>
            </a:endParaRPr>
          </a:p>
          <a:p>
            <a:pPr marL="742950" lvl="1" indent="-285750">
              <a:buFont typeface="Courier New" panose="02070309020205020404" pitchFamily="49" charset="0"/>
              <a:buChar char="o"/>
            </a:pPr>
            <a:r>
              <a:rPr lang="en-US" dirty="0" smtClean="0">
                <a:solidFill>
                  <a:schemeClr val="bg2">
                    <a:lumMod val="75000"/>
                    <a:lumOff val="25000"/>
                  </a:schemeClr>
                </a:solidFill>
              </a:rPr>
              <a:t>Changed often</a:t>
            </a:r>
            <a:endParaRPr lang="en-US" dirty="0">
              <a:solidFill>
                <a:schemeClr val="bg2">
                  <a:lumMod val="75000"/>
                  <a:lumOff val="25000"/>
                </a:schemeClr>
              </a:solidFill>
            </a:endParaRPr>
          </a:p>
          <a:p>
            <a:pPr marL="285750" indent="-285750"/>
            <a:r>
              <a:rPr lang="en-US" dirty="0">
                <a:solidFill>
                  <a:schemeClr val="bg2">
                    <a:lumMod val="75000"/>
                    <a:lumOff val="25000"/>
                  </a:schemeClr>
                </a:solidFill>
              </a:rPr>
              <a:t>Cisco routers support the </a:t>
            </a:r>
            <a:r>
              <a:rPr lang="en-US" dirty="0" smtClean="0">
                <a:solidFill>
                  <a:schemeClr val="bg2">
                    <a:lumMod val="75000"/>
                    <a:lumOff val="25000"/>
                  </a:schemeClr>
                </a:solidFill>
              </a:rPr>
              <a:t>use</a:t>
            </a:r>
            <a:br>
              <a:rPr lang="en-US" dirty="0" smtClean="0">
                <a:solidFill>
                  <a:schemeClr val="bg2">
                    <a:lumMod val="75000"/>
                    <a:lumOff val="25000"/>
                  </a:schemeClr>
                </a:solidFill>
              </a:rPr>
            </a:br>
            <a:r>
              <a:rPr lang="en-US" dirty="0" smtClean="0">
                <a:solidFill>
                  <a:schemeClr val="bg2">
                    <a:lumMod val="75000"/>
                    <a:lumOff val="25000"/>
                  </a:schemeClr>
                </a:solidFill>
              </a:rPr>
              <a:t>of </a:t>
            </a:r>
            <a:r>
              <a:rPr lang="en-US" dirty="0">
                <a:solidFill>
                  <a:schemeClr val="bg2">
                    <a:lumMod val="75000"/>
                    <a:lumOff val="25000"/>
                  </a:schemeClr>
                </a:solidFill>
              </a:rPr>
              <a:t>a phrase made of many </a:t>
            </a:r>
            <a:r>
              <a:rPr lang="en-US" dirty="0" smtClean="0">
                <a:solidFill>
                  <a:schemeClr val="bg2">
                    <a:lumMod val="75000"/>
                    <a:lumOff val="25000"/>
                  </a:schemeClr>
                </a:solidFill>
              </a:rPr>
              <a:t>words,</a:t>
            </a:r>
            <a:br>
              <a:rPr lang="en-US" dirty="0" smtClean="0">
                <a:solidFill>
                  <a:schemeClr val="bg2">
                    <a:lumMod val="75000"/>
                    <a:lumOff val="25000"/>
                  </a:schemeClr>
                </a:solidFill>
              </a:rPr>
            </a:br>
            <a:r>
              <a:rPr lang="en-US" dirty="0" smtClean="0">
                <a:solidFill>
                  <a:schemeClr val="bg2">
                    <a:lumMod val="75000"/>
                    <a:lumOff val="25000"/>
                  </a:schemeClr>
                </a:solidFill>
              </a:rPr>
              <a:t>which is </a:t>
            </a:r>
            <a:r>
              <a:rPr lang="en-US" dirty="0">
                <a:solidFill>
                  <a:schemeClr val="bg2">
                    <a:lumMod val="75000"/>
                    <a:lumOff val="25000"/>
                  </a:schemeClr>
                </a:solidFill>
              </a:rPr>
              <a:t>called a passphrase.</a:t>
            </a:r>
          </a:p>
          <a:p>
            <a:endParaRPr lang="en-US" dirty="0"/>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0346" y="3398963"/>
            <a:ext cx="4625596" cy="2847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526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285750" indent="-285750"/>
            <a:r>
              <a:rPr lang="en-US" dirty="0">
                <a:solidFill>
                  <a:schemeClr val="bg2">
                    <a:lumMod val="75000"/>
                    <a:lumOff val="25000"/>
                  </a:schemeClr>
                </a:solidFill>
              </a:rPr>
              <a:t>Strong passwords are only as useful as they are secret.</a:t>
            </a:r>
          </a:p>
          <a:p>
            <a:pPr marL="285750" indent="-285750"/>
            <a:r>
              <a:rPr lang="en-US" dirty="0" smtClean="0">
                <a:solidFill>
                  <a:schemeClr val="bg2">
                    <a:lumMod val="75000"/>
                    <a:lumOff val="25000"/>
                  </a:schemeClr>
                </a:solidFill>
              </a:rPr>
              <a:t>The </a:t>
            </a:r>
            <a:r>
              <a:rPr lang="en-US" b="1" dirty="0" smtClean="0">
                <a:solidFill>
                  <a:schemeClr val="bg2">
                    <a:lumMod val="75000"/>
                    <a:lumOff val="25000"/>
                  </a:schemeClr>
                </a:solidFill>
              </a:rPr>
              <a:t>service</a:t>
            </a:r>
            <a:r>
              <a:rPr lang="en-US" dirty="0" smtClean="0">
                <a:solidFill>
                  <a:schemeClr val="bg2">
                    <a:lumMod val="75000"/>
                    <a:lumOff val="25000"/>
                  </a:schemeClr>
                </a:solidFill>
              </a:rPr>
              <a:t> </a:t>
            </a:r>
            <a:r>
              <a:rPr lang="en-US" b="1" dirty="0">
                <a:solidFill>
                  <a:schemeClr val="bg2">
                    <a:lumMod val="75000"/>
                    <a:lumOff val="25000"/>
                  </a:schemeClr>
                </a:solidFill>
              </a:rPr>
              <a:t>password-encryption</a:t>
            </a:r>
            <a:r>
              <a:rPr lang="en-US" dirty="0">
                <a:solidFill>
                  <a:schemeClr val="bg2">
                    <a:lumMod val="75000"/>
                    <a:lumOff val="25000"/>
                  </a:schemeClr>
                </a:solidFill>
              </a:rPr>
              <a:t> </a:t>
            </a:r>
            <a:r>
              <a:rPr lang="en-US" dirty="0" smtClean="0">
                <a:solidFill>
                  <a:schemeClr val="bg2">
                    <a:lumMod val="75000"/>
                    <a:lumOff val="25000"/>
                  </a:schemeClr>
                </a:solidFill>
              </a:rPr>
              <a:t>command encrypts </a:t>
            </a:r>
            <a:r>
              <a:rPr lang="en-US" dirty="0">
                <a:solidFill>
                  <a:schemeClr val="bg2">
                    <a:lumMod val="75000"/>
                    <a:lumOff val="25000"/>
                  </a:schemeClr>
                </a:solidFill>
              </a:rPr>
              <a:t>the passwords in the configuration.</a:t>
            </a:r>
          </a:p>
          <a:p>
            <a:pPr marL="285750" indent="-285750"/>
            <a:r>
              <a:rPr lang="en-US" dirty="0">
                <a:solidFill>
                  <a:schemeClr val="bg2">
                    <a:lumMod val="75000"/>
                    <a:lumOff val="25000"/>
                  </a:schemeClr>
                </a:solidFill>
              </a:rPr>
              <a:t>The </a:t>
            </a:r>
            <a:r>
              <a:rPr lang="en-US" b="1" dirty="0">
                <a:solidFill>
                  <a:schemeClr val="bg2">
                    <a:lumMod val="75000"/>
                    <a:lumOff val="25000"/>
                  </a:schemeClr>
                </a:solidFill>
              </a:rPr>
              <a:t>security passwords min-length</a:t>
            </a:r>
            <a:r>
              <a:rPr lang="en-US" dirty="0">
                <a:solidFill>
                  <a:schemeClr val="bg2">
                    <a:lumMod val="75000"/>
                    <a:lumOff val="25000"/>
                  </a:schemeClr>
                </a:solidFill>
              </a:rPr>
              <a:t> command ensures all configured passwords have a minimum specified </a:t>
            </a:r>
            <a:r>
              <a:rPr lang="en-US" dirty="0" smtClean="0">
                <a:solidFill>
                  <a:schemeClr val="bg2">
                    <a:lumMod val="75000"/>
                    <a:lumOff val="25000"/>
                  </a:schemeClr>
                </a:solidFill>
              </a:rPr>
              <a:t>length.</a:t>
            </a:r>
            <a:endParaRPr lang="en-US" dirty="0">
              <a:solidFill>
                <a:schemeClr val="bg2">
                  <a:lumMod val="75000"/>
                  <a:lumOff val="25000"/>
                </a:schemeClr>
              </a:solidFill>
            </a:endParaRPr>
          </a:p>
          <a:p>
            <a:pPr marL="285750" indent="-285750"/>
            <a:r>
              <a:rPr lang="en-US" dirty="0">
                <a:solidFill>
                  <a:schemeClr val="bg2">
                    <a:lumMod val="75000"/>
                    <a:lumOff val="25000"/>
                  </a:schemeClr>
                </a:solidFill>
              </a:rPr>
              <a:t>Blocking several consecutive login attempts helps minimize password brute-force attacks.</a:t>
            </a:r>
          </a:p>
          <a:p>
            <a:pPr marL="285750" indent="-285750"/>
            <a:r>
              <a:rPr lang="en-US" b="1" dirty="0">
                <a:solidFill>
                  <a:schemeClr val="bg2">
                    <a:lumMod val="75000"/>
                    <a:lumOff val="25000"/>
                  </a:schemeClr>
                </a:solidFill>
              </a:rPr>
              <a:t>login block-for 120 attempts </a:t>
            </a:r>
            <a:r>
              <a:rPr lang="en-US" b="1" dirty="0" smtClean="0">
                <a:solidFill>
                  <a:schemeClr val="bg2">
                    <a:lumMod val="75000"/>
                    <a:lumOff val="25000"/>
                  </a:schemeClr>
                </a:solidFill>
              </a:rPr>
              <a:t>3</a:t>
            </a:r>
            <a:br>
              <a:rPr lang="en-US" b="1" dirty="0" smtClean="0">
                <a:solidFill>
                  <a:schemeClr val="bg2">
                    <a:lumMod val="75000"/>
                    <a:lumOff val="25000"/>
                  </a:schemeClr>
                </a:solidFill>
              </a:rPr>
            </a:br>
            <a:r>
              <a:rPr lang="en-US" b="1" dirty="0" smtClean="0">
                <a:solidFill>
                  <a:schemeClr val="bg2">
                    <a:lumMod val="75000"/>
                    <a:lumOff val="25000"/>
                  </a:schemeClr>
                </a:solidFill>
              </a:rPr>
              <a:t>within </a:t>
            </a:r>
            <a:r>
              <a:rPr lang="en-US" b="1" dirty="0">
                <a:solidFill>
                  <a:schemeClr val="bg2">
                    <a:lumMod val="75000"/>
                    <a:lumOff val="25000"/>
                  </a:schemeClr>
                </a:solidFill>
              </a:rPr>
              <a:t>60</a:t>
            </a:r>
            <a:r>
              <a:rPr lang="en-US" dirty="0">
                <a:solidFill>
                  <a:schemeClr val="bg2">
                    <a:lumMod val="75000"/>
                    <a:lumOff val="25000"/>
                  </a:schemeClr>
                </a:solidFill>
              </a:rPr>
              <a:t> will block login </a:t>
            </a:r>
            <a:r>
              <a:rPr lang="en-US" dirty="0" smtClean="0">
                <a:solidFill>
                  <a:schemeClr val="bg2">
                    <a:lumMod val="75000"/>
                    <a:lumOff val="25000"/>
                  </a:schemeClr>
                </a:solidFill>
              </a:rPr>
              <a:t>attempts</a:t>
            </a:r>
            <a:br>
              <a:rPr lang="en-US" dirty="0" smtClean="0">
                <a:solidFill>
                  <a:schemeClr val="bg2">
                    <a:lumMod val="75000"/>
                    <a:lumOff val="25000"/>
                  </a:schemeClr>
                </a:solidFill>
              </a:rPr>
            </a:br>
            <a:r>
              <a:rPr lang="en-US" dirty="0" smtClean="0">
                <a:solidFill>
                  <a:schemeClr val="bg2">
                    <a:lumMod val="75000"/>
                    <a:lumOff val="25000"/>
                  </a:schemeClr>
                </a:solidFill>
              </a:rPr>
              <a:t>for </a:t>
            </a:r>
            <a:r>
              <a:rPr lang="en-US" dirty="0">
                <a:solidFill>
                  <a:schemeClr val="bg2">
                    <a:lumMod val="75000"/>
                    <a:lumOff val="25000"/>
                  </a:schemeClr>
                </a:solidFill>
              </a:rPr>
              <a:t>120 seconds if there are </a:t>
            </a:r>
            <a:r>
              <a:rPr lang="en-US" dirty="0" smtClean="0">
                <a:solidFill>
                  <a:schemeClr val="bg2">
                    <a:lumMod val="75000"/>
                    <a:lumOff val="25000"/>
                  </a:schemeClr>
                </a:solidFill>
              </a:rPr>
              <a:t>three</a:t>
            </a:r>
            <a:br>
              <a:rPr lang="en-US" dirty="0" smtClean="0">
                <a:solidFill>
                  <a:schemeClr val="bg2">
                    <a:lumMod val="75000"/>
                    <a:lumOff val="25000"/>
                  </a:schemeClr>
                </a:solidFill>
              </a:rPr>
            </a:br>
            <a:r>
              <a:rPr lang="en-US" dirty="0" smtClean="0">
                <a:solidFill>
                  <a:schemeClr val="bg2">
                    <a:lumMod val="75000"/>
                    <a:lumOff val="25000"/>
                  </a:schemeClr>
                </a:solidFill>
              </a:rPr>
              <a:t>failed </a:t>
            </a:r>
            <a:r>
              <a:rPr lang="en-US" dirty="0">
                <a:solidFill>
                  <a:schemeClr val="bg2">
                    <a:lumMod val="75000"/>
                    <a:lumOff val="25000"/>
                  </a:schemeClr>
                </a:solidFill>
              </a:rPr>
              <a:t>login attempts within </a:t>
            </a:r>
            <a:r>
              <a:rPr lang="en-US" dirty="0" smtClean="0">
                <a:solidFill>
                  <a:schemeClr val="bg2">
                    <a:lumMod val="75000"/>
                    <a:lumOff val="25000"/>
                  </a:schemeClr>
                </a:solidFill>
              </a:rPr>
              <a:t>60</a:t>
            </a:r>
            <a:br>
              <a:rPr lang="en-US" dirty="0" smtClean="0">
                <a:solidFill>
                  <a:schemeClr val="bg2">
                    <a:lumMod val="75000"/>
                    <a:lumOff val="25000"/>
                  </a:schemeClr>
                </a:solidFill>
              </a:rPr>
            </a:br>
            <a:r>
              <a:rPr lang="en-US" dirty="0" smtClean="0">
                <a:solidFill>
                  <a:schemeClr val="bg2">
                    <a:lumMod val="75000"/>
                    <a:lumOff val="25000"/>
                  </a:schemeClr>
                </a:solidFill>
              </a:rPr>
              <a:t>seconds</a:t>
            </a:r>
            <a:r>
              <a:rPr lang="en-US" dirty="0">
                <a:solidFill>
                  <a:schemeClr val="bg2">
                    <a:lumMod val="75000"/>
                    <a:lumOff val="25000"/>
                  </a:schemeClr>
                </a:solidFill>
              </a:rPr>
              <a:t>.</a:t>
            </a:r>
          </a:p>
          <a:p>
            <a:pPr marL="285750" indent="-285750"/>
            <a:r>
              <a:rPr lang="en-US" b="1" dirty="0">
                <a:solidFill>
                  <a:schemeClr val="bg2">
                    <a:lumMod val="75000"/>
                    <a:lumOff val="25000"/>
                  </a:schemeClr>
                </a:solidFill>
              </a:rPr>
              <a:t>Exec Timeout </a:t>
            </a:r>
            <a:r>
              <a:rPr lang="en-US" dirty="0" smtClean="0">
                <a:solidFill>
                  <a:schemeClr val="bg2">
                    <a:lumMod val="75000"/>
                    <a:lumOff val="25000"/>
                  </a:schemeClr>
                </a:solidFill>
              </a:rPr>
              <a:t>automatically</a:t>
            </a:r>
            <a:br>
              <a:rPr lang="en-US" dirty="0" smtClean="0">
                <a:solidFill>
                  <a:schemeClr val="bg2">
                    <a:lumMod val="75000"/>
                    <a:lumOff val="25000"/>
                  </a:schemeClr>
                </a:solidFill>
              </a:rPr>
            </a:br>
            <a:r>
              <a:rPr lang="en-US" dirty="0" smtClean="0">
                <a:solidFill>
                  <a:schemeClr val="bg2">
                    <a:lumMod val="75000"/>
                    <a:lumOff val="25000"/>
                  </a:schemeClr>
                </a:solidFill>
              </a:rPr>
              <a:t>disconnect </a:t>
            </a:r>
            <a:r>
              <a:rPr lang="en-US" dirty="0">
                <a:solidFill>
                  <a:schemeClr val="bg2">
                    <a:lumMod val="75000"/>
                    <a:lumOff val="25000"/>
                  </a:schemeClr>
                </a:solidFill>
              </a:rPr>
              <a:t>idle users on a line</a:t>
            </a:r>
          </a:p>
          <a:p>
            <a:endParaRPr lang="en-US" dirty="0"/>
          </a:p>
        </p:txBody>
      </p:sp>
      <p:sp>
        <p:nvSpPr>
          <p:cNvPr id="12" name="Title 11"/>
          <p:cNvSpPr>
            <a:spLocks noGrp="1"/>
          </p:cNvSpPr>
          <p:nvPr>
            <p:ph type="title"/>
          </p:nvPr>
        </p:nvSpPr>
        <p:spPr/>
        <p:txBody>
          <a:bodyPr/>
          <a:lstStyle/>
          <a:p>
            <a:pPr>
              <a:lnSpc>
                <a:spcPct val="100000"/>
              </a:lnSpc>
            </a:pPr>
            <a:r>
              <a:rPr lang="en-US" sz="2800" dirty="0"/>
              <a:t>Basic Security Practices</a:t>
            </a:r>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573" y="3832860"/>
            <a:ext cx="4315181" cy="2322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979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11.1.1:</a:t>
            </a:r>
            <a:br>
              <a:rPr lang="en-US" sz="2800" dirty="0" smtClean="0"/>
            </a:br>
            <a:r>
              <a:rPr lang="en-US" sz="2800" dirty="0" smtClean="0"/>
              <a:t>Devices in a Small Network</a:t>
            </a:r>
            <a:endParaRPr lang="en-US" sz="2800" dirty="0"/>
          </a:p>
        </p:txBody>
      </p:sp>
    </p:spTree>
    <p:extLst>
      <p:ext uri="{BB962C8B-B14F-4D97-AF65-F5344CB8AC3E}">
        <p14:creationId xmlns:p14="http://schemas.microsoft.com/office/powerpoint/2010/main" val="256029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nSpc>
                <a:spcPct val="100000"/>
              </a:lnSpc>
            </a:pPr>
            <a:r>
              <a:rPr lang="en-US" sz="2800" dirty="0"/>
              <a:t>Enable SSH</a:t>
            </a:r>
          </a:p>
        </p:txBody>
      </p:sp>
      <p:sp>
        <p:nvSpPr>
          <p:cNvPr id="3" name="Text Placeholder 2"/>
          <p:cNvSpPr>
            <a:spLocks noGrp="1"/>
          </p:cNvSpPr>
          <p:nvPr>
            <p:ph type="body" sz="quarter" idx="10"/>
          </p:nvPr>
        </p:nvSpPr>
        <p:spPr/>
        <p:txBody>
          <a:bodyPr/>
          <a:lstStyle/>
          <a:p>
            <a:pPr marL="285750" indent="-285750"/>
            <a:r>
              <a:rPr lang="en-US" dirty="0">
                <a:solidFill>
                  <a:schemeClr val="bg2">
                    <a:lumMod val="75000"/>
                    <a:lumOff val="25000"/>
                  </a:schemeClr>
                </a:solidFill>
              </a:rPr>
              <a:t>Telnet is not secure.</a:t>
            </a:r>
          </a:p>
          <a:p>
            <a:pPr marL="285750" indent="-285750"/>
            <a:r>
              <a:rPr lang="en-US" dirty="0">
                <a:solidFill>
                  <a:schemeClr val="bg2">
                    <a:lumMod val="75000"/>
                    <a:lumOff val="25000"/>
                  </a:schemeClr>
                </a:solidFill>
              </a:rPr>
              <a:t>It is highly recommended to use SSH for remote shell protocol.</a:t>
            </a:r>
          </a:p>
          <a:p>
            <a:pPr marL="285750" indent="-285750"/>
            <a:r>
              <a:rPr lang="en-US" dirty="0">
                <a:solidFill>
                  <a:schemeClr val="bg2">
                    <a:lumMod val="75000"/>
                    <a:lumOff val="25000"/>
                  </a:schemeClr>
                </a:solidFill>
              </a:rPr>
              <a:t>To configure </a:t>
            </a:r>
            <a:r>
              <a:rPr lang="en-US" dirty="0" smtClean="0">
                <a:solidFill>
                  <a:schemeClr val="bg2">
                    <a:lumMod val="75000"/>
                    <a:lumOff val="25000"/>
                  </a:schemeClr>
                </a:solidFill>
              </a:rPr>
              <a:t>a Cisco </a:t>
            </a:r>
            <a:r>
              <a:rPr lang="en-US" dirty="0">
                <a:solidFill>
                  <a:schemeClr val="bg2">
                    <a:lumMod val="75000"/>
                    <a:lumOff val="25000"/>
                  </a:schemeClr>
                </a:solidFill>
              </a:rPr>
              <a:t>device to support SSH takes four steps:</a:t>
            </a:r>
          </a:p>
          <a:p>
            <a:pPr marL="742950" lvl="1" indent="-285750">
              <a:buFont typeface="Courier New" panose="02070309020205020404" pitchFamily="49" charset="0"/>
              <a:buChar char="o"/>
            </a:pPr>
            <a:r>
              <a:rPr lang="en-US" b="1" dirty="0">
                <a:solidFill>
                  <a:schemeClr val="bg2">
                    <a:lumMod val="75000"/>
                    <a:lumOff val="25000"/>
                  </a:schemeClr>
                </a:solidFill>
              </a:rPr>
              <a:t>Step 1.</a:t>
            </a:r>
            <a:r>
              <a:rPr lang="en-US" dirty="0">
                <a:solidFill>
                  <a:schemeClr val="bg2">
                    <a:lumMod val="75000"/>
                    <a:lumOff val="25000"/>
                  </a:schemeClr>
                </a:solidFill>
              </a:rPr>
              <a:t> Ensure that the router has </a:t>
            </a:r>
            <a:r>
              <a:rPr lang="en-US" dirty="0" smtClean="0">
                <a:solidFill>
                  <a:schemeClr val="bg2">
                    <a:lumMod val="75000"/>
                    <a:lumOff val="25000"/>
                  </a:schemeClr>
                </a:solidFill>
              </a:rPr>
              <a:t>a</a:t>
            </a:r>
            <a:br>
              <a:rPr lang="en-US" dirty="0" smtClean="0">
                <a:solidFill>
                  <a:schemeClr val="bg2">
                    <a:lumMod val="75000"/>
                    <a:lumOff val="25000"/>
                  </a:schemeClr>
                </a:solidFill>
              </a:rPr>
            </a:br>
            <a:r>
              <a:rPr lang="en-US" dirty="0" smtClean="0">
                <a:solidFill>
                  <a:schemeClr val="bg2">
                    <a:lumMod val="75000"/>
                    <a:lumOff val="25000"/>
                  </a:schemeClr>
                </a:solidFill>
              </a:rPr>
              <a:t>unique </a:t>
            </a:r>
            <a:r>
              <a:rPr lang="en-US" dirty="0">
                <a:solidFill>
                  <a:schemeClr val="bg2">
                    <a:lumMod val="75000"/>
                    <a:lumOff val="25000"/>
                  </a:schemeClr>
                </a:solidFill>
              </a:rPr>
              <a:t>hostname and a IP </a:t>
            </a:r>
            <a:r>
              <a:rPr lang="en-US" dirty="0" smtClean="0">
                <a:solidFill>
                  <a:schemeClr val="bg2">
                    <a:lumMod val="75000"/>
                    <a:lumOff val="25000"/>
                  </a:schemeClr>
                </a:solidFill>
              </a:rPr>
              <a:t>domain</a:t>
            </a:r>
            <a:br>
              <a:rPr lang="en-US" dirty="0" smtClean="0">
                <a:solidFill>
                  <a:schemeClr val="bg2">
                    <a:lumMod val="75000"/>
                    <a:lumOff val="25000"/>
                  </a:schemeClr>
                </a:solidFill>
              </a:rPr>
            </a:br>
            <a:r>
              <a:rPr lang="en-US" dirty="0" smtClean="0">
                <a:solidFill>
                  <a:schemeClr val="bg2">
                    <a:lumMod val="75000"/>
                    <a:lumOff val="25000"/>
                  </a:schemeClr>
                </a:solidFill>
              </a:rPr>
              <a:t>name</a:t>
            </a:r>
            <a:r>
              <a:rPr lang="en-US" dirty="0">
                <a:solidFill>
                  <a:schemeClr val="bg2">
                    <a:lumMod val="75000"/>
                    <a:lumOff val="25000"/>
                  </a:schemeClr>
                </a:solidFill>
              </a:rPr>
              <a:t>.</a:t>
            </a:r>
          </a:p>
          <a:p>
            <a:pPr marL="742950" lvl="1" indent="-285750">
              <a:buFont typeface="Courier New" panose="02070309020205020404" pitchFamily="49" charset="0"/>
              <a:buChar char="o"/>
            </a:pPr>
            <a:r>
              <a:rPr lang="en-US" b="1" dirty="0">
                <a:solidFill>
                  <a:schemeClr val="bg2">
                    <a:lumMod val="75000"/>
                    <a:lumOff val="25000"/>
                  </a:schemeClr>
                </a:solidFill>
              </a:rPr>
              <a:t>Step 2.</a:t>
            </a:r>
            <a:r>
              <a:rPr lang="en-US" dirty="0">
                <a:solidFill>
                  <a:schemeClr val="bg2">
                    <a:lumMod val="75000"/>
                    <a:lumOff val="25000"/>
                  </a:schemeClr>
                </a:solidFill>
              </a:rPr>
              <a:t> Generate the SSH keys.</a:t>
            </a:r>
          </a:p>
          <a:p>
            <a:pPr marL="742950" lvl="1" indent="-285750">
              <a:buFont typeface="Courier New" panose="02070309020205020404" pitchFamily="49" charset="0"/>
              <a:buChar char="o"/>
            </a:pPr>
            <a:r>
              <a:rPr lang="en-US" b="1" dirty="0">
                <a:solidFill>
                  <a:schemeClr val="bg2">
                    <a:lumMod val="75000"/>
                    <a:lumOff val="25000"/>
                  </a:schemeClr>
                </a:solidFill>
              </a:rPr>
              <a:t>Step 3.</a:t>
            </a:r>
            <a:r>
              <a:rPr lang="en-US" dirty="0">
                <a:solidFill>
                  <a:schemeClr val="bg2">
                    <a:lumMod val="75000"/>
                    <a:lumOff val="25000"/>
                  </a:schemeClr>
                </a:solidFill>
              </a:rPr>
              <a:t> Create a local username.</a:t>
            </a:r>
          </a:p>
          <a:p>
            <a:pPr marL="742950" lvl="1" indent="-285750">
              <a:buFont typeface="Courier New" panose="02070309020205020404" pitchFamily="49" charset="0"/>
              <a:buChar char="o"/>
            </a:pPr>
            <a:r>
              <a:rPr lang="en-US" b="1" dirty="0">
                <a:solidFill>
                  <a:schemeClr val="bg2">
                    <a:lumMod val="75000"/>
                    <a:lumOff val="25000"/>
                  </a:schemeClr>
                </a:solidFill>
              </a:rPr>
              <a:t>Step 4.</a:t>
            </a:r>
            <a:r>
              <a:rPr lang="en-US" dirty="0">
                <a:solidFill>
                  <a:schemeClr val="bg2">
                    <a:lumMod val="75000"/>
                    <a:lumOff val="25000"/>
                  </a:schemeClr>
                </a:solidFill>
              </a:rPr>
              <a:t> Enable </a:t>
            </a:r>
            <a:r>
              <a:rPr lang="en-US" b="1" dirty="0" err="1">
                <a:solidFill>
                  <a:schemeClr val="bg2">
                    <a:lumMod val="75000"/>
                    <a:lumOff val="25000"/>
                  </a:schemeClr>
                </a:solidFill>
              </a:rPr>
              <a:t>vty</a:t>
            </a:r>
            <a:r>
              <a:rPr lang="en-US" b="1" dirty="0">
                <a:solidFill>
                  <a:schemeClr val="bg2">
                    <a:lumMod val="75000"/>
                    <a:lumOff val="25000"/>
                  </a:schemeClr>
                </a:solidFill>
              </a:rPr>
              <a:t> inbound </a:t>
            </a:r>
            <a:r>
              <a:rPr lang="en-US" b="1" dirty="0" smtClean="0">
                <a:solidFill>
                  <a:schemeClr val="bg2">
                    <a:lumMod val="75000"/>
                    <a:lumOff val="25000"/>
                  </a:schemeClr>
                </a:solidFill>
              </a:rPr>
              <a:t>SSH</a:t>
            </a:r>
            <a:br>
              <a:rPr lang="en-US" b="1" dirty="0" smtClean="0">
                <a:solidFill>
                  <a:schemeClr val="bg2">
                    <a:lumMod val="75000"/>
                    <a:lumOff val="25000"/>
                  </a:schemeClr>
                </a:solidFill>
              </a:rPr>
            </a:br>
            <a:r>
              <a:rPr lang="en-US" dirty="0" smtClean="0">
                <a:solidFill>
                  <a:schemeClr val="bg2">
                    <a:lumMod val="75000"/>
                    <a:lumOff val="25000"/>
                  </a:schemeClr>
                </a:solidFill>
              </a:rPr>
              <a:t>sessions.</a:t>
            </a:r>
            <a:endParaRPr lang="en-US" dirty="0">
              <a:solidFill>
                <a:schemeClr val="bg2">
                  <a:lumMod val="75000"/>
                  <a:lumOff val="25000"/>
                </a:schemeClr>
              </a:solidFill>
            </a:endParaRPr>
          </a:p>
          <a:p>
            <a:pPr marL="285750" indent="-285750"/>
            <a:r>
              <a:rPr lang="en-US" dirty="0">
                <a:solidFill>
                  <a:schemeClr val="bg2">
                    <a:lumMod val="75000"/>
                    <a:lumOff val="25000"/>
                  </a:schemeClr>
                </a:solidFill>
              </a:rPr>
              <a:t>The router can now be </a:t>
            </a:r>
            <a:r>
              <a:rPr lang="en-US" dirty="0" smtClean="0">
                <a:solidFill>
                  <a:schemeClr val="bg2">
                    <a:lumMod val="75000"/>
                    <a:lumOff val="25000"/>
                  </a:schemeClr>
                </a:solidFill>
              </a:rPr>
              <a:t>remotely</a:t>
            </a:r>
            <a:br>
              <a:rPr lang="en-US" dirty="0" smtClean="0">
                <a:solidFill>
                  <a:schemeClr val="bg2">
                    <a:lumMod val="75000"/>
                    <a:lumOff val="25000"/>
                  </a:schemeClr>
                </a:solidFill>
              </a:rPr>
            </a:br>
            <a:r>
              <a:rPr lang="en-US" dirty="0" smtClean="0">
                <a:solidFill>
                  <a:schemeClr val="bg2">
                    <a:lumMod val="75000"/>
                    <a:lumOff val="25000"/>
                  </a:schemeClr>
                </a:solidFill>
              </a:rPr>
              <a:t>accessed </a:t>
            </a:r>
            <a:r>
              <a:rPr lang="en-US" dirty="0">
                <a:solidFill>
                  <a:schemeClr val="bg2">
                    <a:lumMod val="75000"/>
                    <a:lumOff val="25000"/>
                  </a:schemeClr>
                </a:solidFill>
              </a:rPr>
              <a:t>only by using SSH.</a:t>
            </a:r>
          </a:p>
          <a:p>
            <a:endParaRPr lang="en-US" dirty="0"/>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785" y="2762114"/>
            <a:ext cx="3896649" cy="3538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305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11.2.5:</a:t>
            </a:r>
            <a:br>
              <a:rPr lang="en-US" sz="2800" dirty="0" smtClean="0"/>
            </a:br>
            <a:r>
              <a:rPr lang="en-US" sz="2800" dirty="0" smtClean="0"/>
              <a:t>Backup and Restore Configuration Files</a:t>
            </a:r>
            <a:endParaRPr lang="en-US" sz="2800" dirty="0"/>
          </a:p>
        </p:txBody>
      </p:sp>
    </p:spTree>
    <p:extLst>
      <p:ext uri="{BB962C8B-B14F-4D97-AF65-F5344CB8AC3E}">
        <p14:creationId xmlns:p14="http://schemas.microsoft.com/office/powerpoint/2010/main" val="245945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2800" dirty="0"/>
              <a:t>Router File </a:t>
            </a:r>
            <a:r>
              <a:rPr lang="en-US" sz="2800" dirty="0" smtClean="0"/>
              <a:t>Systems</a:t>
            </a:r>
            <a:endParaRPr lang="en-US" sz="2800" dirty="0"/>
          </a:p>
        </p:txBody>
      </p:sp>
      <p:sp>
        <p:nvSpPr>
          <p:cNvPr id="3" name="Text Placeholder 2"/>
          <p:cNvSpPr>
            <a:spLocks noGrp="1"/>
          </p:cNvSpPr>
          <p:nvPr>
            <p:ph type="body" sz="quarter" idx="10"/>
          </p:nvPr>
        </p:nvSpPr>
        <p:spPr/>
        <p:txBody>
          <a:bodyPr/>
          <a:lstStyle/>
          <a:p>
            <a:pPr marL="285750" indent="-285750"/>
            <a:r>
              <a:rPr lang="en-US" sz="1800" dirty="0">
                <a:solidFill>
                  <a:schemeClr val="bg2">
                    <a:lumMod val="75000"/>
                    <a:lumOff val="25000"/>
                  </a:schemeClr>
                </a:solidFill>
              </a:rPr>
              <a:t>The Cisco IOS File System (IFS) allows for </a:t>
            </a:r>
            <a:r>
              <a:rPr lang="en-US" sz="1800" dirty="0" smtClean="0">
                <a:solidFill>
                  <a:schemeClr val="bg2">
                    <a:lumMod val="75000"/>
                    <a:lumOff val="25000"/>
                  </a:schemeClr>
                </a:solidFill>
              </a:rPr>
              <a:t>file</a:t>
            </a:r>
            <a:br>
              <a:rPr lang="en-US" sz="1800" dirty="0" smtClean="0">
                <a:solidFill>
                  <a:schemeClr val="bg2">
                    <a:lumMod val="75000"/>
                    <a:lumOff val="25000"/>
                  </a:schemeClr>
                </a:solidFill>
              </a:rPr>
            </a:br>
            <a:r>
              <a:rPr lang="en-US" sz="1800" dirty="0" smtClean="0">
                <a:solidFill>
                  <a:schemeClr val="bg2">
                    <a:lumMod val="75000"/>
                    <a:lumOff val="25000"/>
                  </a:schemeClr>
                </a:solidFill>
              </a:rPr>
              <a:t>system </a:t>
            </a:r>
            <a:r>
              <a:rPr lang="en-US" sz="1800" dirty="0">
                <a:solidFill>
                  <a:schemeClr val="bg2">
                    <a:lumMod val="75000"/>
                    <a:lumOff val="25000"/>
                  </a:schemeClr>
                </a:solidFill>
              </a:rPr>
              <a:t>read and write operations.</a:t>
            </a:r>
          </a:p>
          <a:p>
            <a:pPr marL="285750" indent="-285750"/>
            <a:r>
              <a:rPr lang="en-US" sz="1800" dirty="0">
                <a:solidFill>
                  <a:schemeClr val="bg2">
                    <a:lumMod val="75000"/>
                    <a:lumOff val="25000"/>
                  </a:schemeClr>
                </a:solidFill>
              </a:rPr>
              <a:t>Use the </a:t>
            </a:r>
            <a:r>
              <a:rPr lang="en-US" sz="1800" b="1" dirty="0">
                <a:solidFill>
                  <a:schemeClr val="bg2">
                    <a:lumMod val="75000"/>
                    <a:lumOff val="25000"/>
                  </a:schemeClr>
                </a:solidFill>
              </a:rPr>
              <a:t>show file systems</a:t>
            </a:r>
            <a:r>
              <a:rPr lang="en-US" sz="1800" dirty="0">
                <a:solidFill>
                  <a:schemeClr val="bg2">
                    <a:lumMod val="75000"/>
                    <a:lumOff val="25000"/>
                  </a:schemeClr>
                </a:solidFill>
              </a:rPr>
              <a:t> command lists all </a:t>
            </a:r>
            <a:r>
              <a:rPr lang="en-US" sz="1800" dirty="0" smtClean="0">
                <a:solidFill>
                  <a:schemeClr val="bg2">
                    <a:lumMod val="75000"/>
                    <a:lumOff val="25000"/>
                  </a:schemeClr>
                </a:solidFill>
              </a:rPr>
              <a:t>of</a:t>
            </a:r>
            <a:br>
              <a:rPr lang="en-US" sz="1800" dirty="0" smtClean="0">
                <a:solidFill>
                  <a:schemeClr val="bg2">
                    <a:lumMod val="75000"/>
                    <a:lumOff val="25000"/>
                  </a:schemeClr>
                </a:solidFill>
              </a:rPr>
            </a:br>
            <a:r>
              <a:rPr lang="en-US" sz="1800" dirty="0" smtClean="0">
                <a:solidFill>
                  <a:schemeClr val="bg2">
                    <a:lumMod val="75000"/>
                    <a:lumOff val="25000"/>
                  </a:schemeClr>
                </a:solidFill>
              </a:rPr>
              <a:t>the </a:t>
            </a:r>
            <a:r>
              <a:rPr lang="en-US" sz="1800" dirty="0">
                <a:solidFill>
                  <a:schemeClr val="bg2">
                    <a:lumMod val="75000"/>
                    <a:lumOff val="25000"/>
                  </a:schemeClr>
                </a:solidFill>
              </a:rPr>
              <a:t>available file systems</a:t>
            </a:r>
          </a:p>
          <a:p>
            <a:pPr marL="285750" indent="-285750"/>
            <a:r>
              <a:rPr lang="en-US" sz="1800" dirty="0">
                <a:solidFill>
                  <a:schemeClr val="bg2">
                    <a:lumMod val="75000"/>
                    <a:lumOff val="25000"/>
                  </a:schemeClr>
                </a:solidFill>
              </a:rPr>
              <a:t>This course </a:t>
            </a:r>
            <a:r>
              <a:rPr lang="en-US" sz="1800" dirty="0" smtClean="0">
                <a:solidFill>
                  <a:schemeClr val="bg2">
                    <a:lumMod val="75000"/>
                    <a:lumOff val="25000"/>
                  </a:schemeClr>
                </a:solidFill>
              </a:rPr>
              <a:t>focuses </a:t>
            </a:r>
            <a:r>
              <a:rPr lang="en-US" sz="1800" dirty="0">
                <a:solidFill>
                  <a:schemeClr val="bg2">
                    <a:lumMod val="75000"/>
                    <a:lumOff val="25000"/>
                  </a:schemeClr>
                </a:solidFill>
              </a:rPr>
              <a:t>on </a:t>
            </a:r>
            <a:r>
              <a:rPr lang="en-US" sz="1800" b="1" dirty="0" err="1">
                <a:solidFill>
                  <a:schemeClr val="bg2">
                    <a:lumMod val="75000"/>
                    <a:lumOff val="25000"/>
                  </a:schemeClr>
                </a:solidFill>
              </a:rPr>
              <a:t>tftp</a:t>
            </a:r>
            <a:r>
              <a:rPr lang="en-US" sz="1800" dirty="0">
                <a:solidFill>
                  <a:schemeClr val="bg2">
                    <a:lumMod val="75000"/>
                    <a:lumOff val="25000"/>
                  </a:schemeClr>
                </a:solidFill>
              </a:rPr>
              <a:t>, </a:t>
            </a:r>
            <a:r>
              <a:rPr lang="en-US" sz="1800" b="1" dirty="0">
                <a:solidFill>
                  <a:schemeClr val="bg2">
                    <a:lumMod val="75000"/>
                    <a:lumOff val="25000"/>
                  </a:schemeClr>
                </a:solidFill>
              </a:rPr>
              <a:t>flash</a:t>
            </a:r>
            <a:r>
              <a:rPr lang="en-US" sz="1800" dirty="0">
                <a:solidFill>
                  <a:schemeClr val="bg2">
                    <a:lumMod val="75000"/>
                    <a:lumOff val="25000"/>
                  </a:schemeClr>
                </a:solidFill>
              </a:rPr>
              <a:t>, and </a:t>
            </a:r>
            <a:r>
              <a:rPr lang="en-US" sz="1800" b="1" dirty="0" err="1">
                <a:solidFill>
                  <a:schemeClr val="bg2">
                    <a:lumMod val="75000"/>
                    <a:lumOff val="25000"/>
                  </a:schemeClr>
                </a:solidFill>
              </a:rPr>
              <a:t>nvram</a:t>
            </a:r>
            <a:r>
              <a:rPr lang="en-US" sz="1800" dirty="0">
                <a:solidFill>
                  <a:schemeClr val="bg2">
                    <a:lumMod val="75000"/>
                    <a:lumOff val="25000"/>
                  </a:schemeClr>
                </a:solidFill>
              </a:rPr>
              <a:t> </a:t>
            </a:r>
            <a:r>
              <a:rPr lang="en-US" sz="1800" dirty="0" smtClean="0">
                <a:solidFill>
                  <a:schemeClr val="bg2">
                    <a:lumMod val="75000"/>
                    <a:lumOff val="25000"/>
                  </a:schemeClr>
                </a:solidFill>
              </a:rPr>
              <a:t>file</a:t>
            </a:r>
            <a:br>
              <a:rPr lang="en-US" sz="1800" dirty="0" smtClean="0">
                <a:solidFill>
                  <a:schemeClr val="bg2">
                    <a:lumMod val="75000"/>
                    <a:lumOff val="25000"/>
                  </a:schemeClr>
                </a:solidFill>
              </a:rPr>
            </a:br>
            <a:r>
              <a:rPr lang="en-US" sz="1800" dirty="0" smtClean="0">
                <a:solidFill>
                  <a:schemeClr val="bg2">
                    <a:lumMod val="75000"/>
                    <a:lumOff val="25000"/>
                  </a:schemeClr>
                </a:solidFill>
              </a:rPr>
              <a:t>systems. The </a:t>
            </a:r>
            <a:r>
              <a:rPr lang="en-US" sz="1800" dirty="0">
                <a:solidFill>
                  <a:schemeClr val="bg2">
                    <a:lumMod val="75000"/>
                    <a:lumOff val="25000"/>
                  </a:schemeClr>
                </a:solidFill>
              </a:rPr>
              <a:t>bootable IOS image is located </a:t>
            </a:r>
            <a:r>
              <a:rPr lang="en-US" sz="1800" dirty="0" smtClean="0">
                <a:solidFill>
                  <a:schemeClr val="bg2">
                    <a:lumMod val="75000"/>
                    <a:lumOff val="25000"/>
                  </a:schemeClr>
                </a:solidFill>
              </a:rPr>
              <a:t>in</a:t>
            </a:r>
            <a:br>
              <a:rPr lang="en-US" sz="1800" dirty="0" smtClean="0">
                <a:solidFill>
                  <a:schemeClr val="bg2">
                    <a:lumMod val="75000"/>
                    <a:lumOff val="25000"/>
                  </a:schemeClr>
                </a:solidFill>
              </a:rPr>
            </a:br>
            <a:r>
              <a:rPr lang="en-US" sz="1800" dirty="0" smtClean="0">
                <a:solidFill>
                  <a:schemeClr val="bg2">
                    <a:lumMod val="75000"/>
                    <a:lumOff val="25000"/>
                  </a:schemeClr>
                </a:solidFill>
              </a:rPr>
              <a:t>flash</a:t>
            </a:r>
            <a:r>
              <a:rPr lang="en-US" sz="1800" dirty="0">
                <a:solidFill>
                  <a:schemeClr val="bg2">
                    <a:lumMod val="75000"/>
                    <a:lumOff val="25000"/>
                  </a:schemeClr>
                </a:solidFill>
              </a:rPr>
              <a:t>.</a:t>
            </a:r>
          </a:p>
          <a:p>
            <a:pPr marL="285750" indent="-285750"/>
            <a:r>
              <a:rPr lang="en-US" sz="1800" dirty="0">
                <a:solidFill>
                  <a:schemeClr val="bg2">
                    <a:lumMod val="75000"/>
                    <a:lumOff val="25000"/>
                  </a:schemeClr>
                </a:solidFill>
              </a:rPr>
              <a:t>The Flash File System</a:t>
            </a:r>
          </a:p>
          <a:p>
            <a:pPr marL="742950" lvl="1" indent="-285750">
              <a:buFont typeface="Courier New" panose="02070309020205020404" pitchFamily="49" charset="0"/>
              <a:buChar char="o"/>
            </a:pPr>
            <a:r>
              <a:rPr lang="en-US" sz="1600" dirty="0">
                <a:solidFill>
                  <a:schemeClr val="bg2">
                    <a:lumMod val="75000"/>
                    <a:lumOff val="25000"/>
                  </a:schemeClr>
                </a:solidFill>
              </a:rPr>
              <a:t>Commonly the largest file system in a Cisco router.</a:t>
            </a:r>
          </a:p>
          <a:p>
            <a:pPr marL="742950" lvl="1" indent="-285750">
              <a:buFont typeface="Courier New" panose="02070309020205020404" pitchFamily="49" charset="0"/>
              <a:buChar char="o"/>
            </a:pPr>
            <a:r>
              <a:rPr lang="en-US" sz="1600" dirty="0">
                <a:solidFill>
                  <a:schemeClr val="bg2">
                    <a:lumMod val="75000"/>
                    <a:lumOff val="25000"/>
                  </a:schemeClr>
                </a:solidFill>
              </a:rPr>
              <a:t>Commonly stores the IOS image.</a:t>
            </a:r>
          </a:p>
          <a:p>
            <a:pPr marL="742950" lvl="1" indent="-285750">
              <a:buFont typeface="Courier New" panose="02070309020205020404" pitchFamily="49" charset="0"/>
              <a:buChar char="o"/>
            </a:pPr>
            <a:r>
              <a:rPr lang="en-US" sz="1600" dirty="0">
                <a:solidFill>
                  <a:schemeClr val="bg2">
                    <a:lumMod val="75000"/>
                    <a:lumOff val="25000"/>
                  </a:schemeClr>
                </a:solidFill>
              </a:rPr>
              <a:t>Use the </a:t>
            </a:r>
            <a:r>
              <a:rPr lang="en-US" sz="1600" b="1" dirty="0" err="1">
                <a:solidFill>
                  <a:schemeClr val="bg2">
                    <a:lumMod val="75000"/>
                    <a:lumOff val="25000"/>
                  </a:schemeClr>
                </a:solidFill>
              </a:rPr>
              <a:t>dir</a:t>
            </a:r>
            <a:r>
              <a:rPr lang="en-US" sz="1600" dirty="0">
                <a:solidFill>
                  <a:schemeClr val="bg2">
                    <a:lumMod val="75000"/>
                    <a:lumOff val="25000"/>
                  </a:schemeClr>
                </a:solidFill>
              </a:rPr>
              <a:t> command to list the contents of </a:t>
            </a:r>
            <a:r>
              <a:rPr lang="en-US" sz="1600" dirty="0" smtClean="0">
                <a:solidFill>
                  <a:schemeClr val="bg2">
                    <a:lumMod val="75000"/>
                    <a:lumOff val="25000"/>
                  </a:schemeClr>
                </a:solidFill>
              </a:rPr>
              <a:t>the</a:t>
            </a:r>
            <a:br>
              <a:rPr lang="en-US" sz="1600" dirty="0" smtClean="0">
                <a:solidFill>
                  <a:schemeClr val="bg2">
                    <a:lumMod val="75000"/>
                    <a:lumOff val="25000"/>
                  </a:schemeClr>
                </a:solidFill>
              </a:rPr>
            </a:br>
            <a:r>
              <a:rPr lang="en-US" sz="1600" dirty="0" smtClean="0">
                <a:solidFill>
                  <a:schemeClr val="bg2">
                    <a:lumMod val="75000"/>
                    <a:lumOff val="25000"/>
                  </a:schemeClr>
                </a:solidFill>
              </a:rPr>
              <a:t>flash </a:t>
            </a:r>
            <a:r>
              <a:rPr lang="en-US" sz="1600" dirty="0">
                <a:solidFill>
                  <a:schemeClr val="bg2">
                    <a:lumMod val="75000"/>
                    <a:lumOff val="25000"/>
                  </a:schemeClr>
                </a:solidFill>
              </a:rPr>
              <a:t>or any other file system.</a:t>
            </a:r>
          </a:p>
          <a:p>
            <a:pPr marL="285750" lvl="1" indent="-285750">
              <a:spcBef>
                <a:spcPts val="1440"/>
              </a:spcBef>
              <a:buClr>
                <a:srgbClr val="493B93"/>
              </a:buClr>
              <a:buSzPct val="90000"/>
              <a:buFont typeface="Arial" pitchFamily="34" charset="0"/>
              <a:buChar char="•"/>
            </a:pPr>
            <a:r>
              <a:rPr lang="en-US" dirty="0">
                <a:solidFill>
                  <a:schemeClr val="bg2">
                    <a:lumMod val="75000"/>
                    <a:lumOff val="25000"/>
                  </a:schemeClr>
                </a:solidFill>
              </a:rPr>
              <a:t>The NVRAM File System</a:t>
            </a:r>
          </a:p>
          <a:p>
            <a:pPr marL="742950" lvl="1" indent="-285750">
              <a:buFont typeface="Courier New" panose="02070309020205020404" pitchFamily="49" charset="0"/>
              <a:buChar char="o"/>
            </a:pPr>
            <a:r>
              <a:rPr lang="en-US" sz="1600" dirty="0">
                <a:solidFill>
                  <a:schemeClr val="bg2">
                    <a:lumMod val="75000"/>
                    <a:lumOff val="25000"/>
                  </a:schemeClr>
                </a:solidFill>
              </a:rPr>
              <a:t>Commonly used to store the configuration files.</a:t>
            </a:r>
          </a:p>
          <a:p>
            <a:pPr marL="742950" lvl="1" indent="-285750">
              <a:buFont typeface="Courier New" panose="02070309020205020404" pitchFamily="49" charset="0"/>
              <a:buChar char="o"/>
            </a:pPr>
            <a:r>
              <a:rPr lang="en-US" sz="1600" dirty="0">
                <a:solidFill>
                  <a:schemeClr val="bg2">
                    <a:lumMod val="75000"/>
                    <a:lumOff val="25000"/>
                  </a:schemeClr>
                </a:solidFill>
              </a:rPr>
              <a:t>It is not common for a IOS to have a large NVRAM.</a:t>
            </a:r>
          </a:p>
          <a:p>
            <a:endParaRPr lang="en-US" sz="1800" dirty="0"/>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8112" y="1113915"/>
            <a:ext cx="3067050" cy="2316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8112" y="3999070"/>
            <a:ext cx="2978672" cy="2255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txBox="1">
            <a:spLocks/>
          </p:cNvSpPr>
          <p:nvPr/>
        </p:nvSpPr>
        <p:spPr>
          <a:xfrm>
            <a:off x="6386738" y="787997"/>
            <a:ext cx="1781419"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File Systems</a:t>
            </a:r>
          </a:p>
        </p:txBody>
      </p:sp>
      <p:sp>
        <p:nvSpPr>
          <p:cNvPr id="7" name="Text Placeholder 6"/>
          <p:cNvSpPr txBox="1">
            <a:spLocks/>
          </p:cNvSpPr>
          <p:nvPr/>
        </p:nvSpPr>
        <p:spPr>
          <a:xfrm>
            <a:off x="6430927" y="3678161"/>
            <a:ext cx="1781419"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Flash</a:t>
            </a:r>
          </a:p>
        </p:txBody>
      </p:sp>
    </p:spTree>
    <p:extLst>
      <p:ext uri="{BB962C8B-B14F-4D97-AF65-F5344CB8AC3E}">
        <p14:creationId xmlns:p14="http://schemas.microsoft.com/office/powerpoint/2010/main" val="124226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2800" dirty="0"/>
              <a:t>Switch File Systems</a:t>
            </a:r>
          </a:p>
        </p:txBody>
      </p:sp>
      <p:sp>
        <p:nvSpPr>
          <p:cNvPr id="3" name="Text Placeholder 2"/>
          <p:cNvSpPr>
            <a:spLocks noGrp="1"/>
          </p:cNvSpPr>
          <p:nvPr>
            <p:ph type="body" sz="quarter" idx="10"/>
          </p:nvPr>
        </p:nvSpPr>
        <p:spPr/>
        <p:txBody>
          <a:bodyPr/>
          <a:lstStyle/>
          <a:p>
            <a:pPr marL="0" indent="0">
              <a:buNone/>
            </a:pPr>
            <a:r>
              <a:rPr lang="en-US" dirty="0"/>
              <a:t>Cisco 2960 Switch</a:t>
            </a:r>
          </a:p>
          <a:p>
            <a:pPr marL="285750" indent="-285750"/>
            <a:r>
              <a:rPr lang="en-US" dirty="0" smtClean="0">
                <a:solidFill>
                  <a:schemeClr val="bg2">
                    <a:lumMod val="75000"/>
                    <a:lumOff val="25000"/>
                  </a:schemeClr>
                </a:solidFill>
              </a:rPr>
              <a:t>Is similar </a:t>
            </a:r>
            <a:r>
              <a:rPr lang="en-US" dirty="0">
                <a:solidFill>
                  <a:schemeClr val="bg2">
                    <a:lumMod val="75000"/>
                    <a:lumOff val="25000"/>
                  </a:schemeClr>
                </a:solidFill>
              </a:rPr>
              <a:t>to the router’s file system.</a:t>
            </a:r>
          </a:p>
          <a:p>
            <a:pPr marL="285750" indent="-285750"/>
            <a:r>
              <a:rPr lang="en-US" dirty="0">
                <a:solidFill>
                  <a:schemeClr val="bg2">
                    <a:lumMod val="75000"/>
                    <a:lumOff val="25000"/>
                  </a:schemeClr>
                </a:solidFill>
              </a:rPr>
              <a:t>The Cisco 2960 switch flash file system supports configuration </a:t>
            </a:r>
            <a:r>
              <a:rPr lang="en-US" dirty="0" smtClean="0">
                <a:solidFill>
                  <a:schemeClr val="bg2">
                    <a:lumMod val="75000"/>
                    <a:lumOff val="25000"/>
                  </a:schemeClr>
                </a:solidFill>
              </a:rPr>
              <a:t>files,  copy, </a:t>
            </a:r>
            <a:r>
              <a:rPr lang="en-US" dirty="0">
                <a:solidFill>
                  <a:schemeClr val="bg2">
                    <a:lumMod val="75000"/>
                    <a:lumOff val="25000"/>
                  </a:schemeClr>
                </a:solidFill>
              </a:rPr>
              <a:t>and archive (upload and download) software images.</a:t>
            </a:r>
          </a:p>
          <a:p>
            <a:pPr marL="285750" indent="-285750"/>
            <a:r>
              <a:rPr lang="en-US" dirty="0">
                <a:solidFill>
                  <a:schemeClr val="bg2">
                    <a:lumMod val="75000"/>
                    <a:lumOff val="25000"/>
                  </a:schemeClr>
                </a:solidFill>
              </a:rPr>
              <a:t>Same command as on the router </a:t>
            </a:r>
            <a:r>
              <a:rPr lang="en-US" dirty="0" smtClean="0">
                <a:solidFill>
                  <a:schemeClr val="bg2">
                    <a:lumMod val="75000"/>
                    <a:lumOff val="25000"/>
                  </a:schemeClr>
                </a:solidFill>
              </a:rPr>
              <a:t>to</a:t>
            </a:r>
            <a:br>
              <a:rPr lang="en-US" dirty="0" smtClean="0">
                <a:solidFill>
                  <a:schemeClr val="bg2">
                    <a:lumMod val="75000"/>
                    <a:lumOff val="25000"/>
                  </a:schemeClr>
                </a:solidFill>
              </a:rPr>
            </a:br>
            <a:r>
              <a:rPr lang="en-US" dirty="0" smtClean="0">
                <a:solidFill>
                  <a:schemeClr val="bg2">
                    <a:lumMod val="75000"/>
                    <a:lumOff val="25000"/>
                  </a:schemeClr>
                </a:solidFill>
              </a:rPr>
              <a:t>view </a:t>
            </a:r>
            <a:r>
              <a:rPr lang="en-US" dirty="0">
                <a:solidFill>
                  <a:schemeClr val="bg2">
                    <a:lumMod val="75000"/>
                    <a:lumOff val="25000"/>
                  </a:schemeClr>
                </a:solidFill>
              </a:rPr>
              <a:t>the file systems</a:t>
            </a:r>
            <a:r>
              <a:rPr lang="en-US" dirty="0" smtClean="0">
                <a:solidFill>
                  <a:schemeClr val="bg2">
                    <a:lumMod val="75000"/>
                    <a:lumOff val="25000"/>
                  </a:schemeClr>
                </a:solidFill>
              </a:rPr>
              <a:t>:</a:t>
            </a:r>
            <a:br>
              <a:rPr lang="en-US" dirty="0" smtClean="0">
                <a:solidFill>
                  <a:schemeClr val="bg2">
                    <a:lumMod val="75000"/>
                    <a:lumOff val="25000"/>
                  </a:schemeClr>
                </a:solidFill>
              </a:rPr>
            </a:br>
            <a:r>
              <a:rPr lang="en-US" b="1" dirty="0" smtClean="0">
                <a:solidFill>
                  <a:schemeClr val="bg2">
                    <a:lumMod val="75000"/>
                    <a:lumOff val="25000"/>
                  </a:schemeClr>
                </a:solidFill>
              </a:rPr>
              <a:t>show </a:t>
            </a:r>
            <a:r>
              <a:rPr lang="en-US" b="1" dirty="0">
                <a:solidFill>
                  <a:schemeClr val="bg2">
                    <a:lumMod val="75000"/>
                    <a:lumOff val="25000"/>
                  </a:schemeClr>
                </a:solidFill>
              </a:rPr>
              <a:t>file </a:t>
            </a:r>
            <a:r>
              <a:rPr lang="en-US" b="1" dirty="0" smtClean="0">
                <a:solidFill>
                  <a:schemeClr val="bg2">
                    <a:lumMod val="75000"/>
                    <a:lumOff val="25000"/>
                  </a:schemeClr>
                </a:solidFill>
              </a:rPr>
              <a:t>systems</a:t>
            </a:r>
            <a:endParaRPr lang="en-US" dirty="0">
              <a:solidFill>
                <a:schemeClr val="bg2">
                  <a:lumMod val="75000"/>
                  <a:lumOff val="25000"/>
                </a:schemeClr>
              </a:solidFill>
            </a:endParaRPr>
          </a:p>
          <a:p>
            <a:endParaRPr lang="en-US" dirty="0"/>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2943" y="2888610"/>
            <a:ext cx="4247724" cy="3416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410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noAutofit/>
          </a:bodyPr>
          <a:lstStyle/>
          <a:p>
            <a:pPr marL="0" indent="0">
              <a:buNone/>
            </a:pPr>
            <a:r>
              <a:rPr lang="en-US" sz="1600" b="1" dirty="0">
                <a:solidFill>
                  <a:schemeClr val="bg2">
                    <a:lumMod val="75000"/>
                    <a:lumOff val="25000"/>
                  </a:schemeClr>
                </a:solidFill>
              </a:rPr>
              <a:t>Restoring the </a:t>
            </a:r>
            <a:r>
              <a:rPr lang="en-US" sz="1600" b="1" dirty="0" smtClean="0">
                <a:solidFill>
                  <a:schemeClr val="bg2">
                    <a:lumMod val="75000"/>
                    <a:lumOff val="25000"/>
                  </a:schemeClr>
                </a:solidFill>
              </a:rPr>
              <a:t>Configuration</a:t>
            </a:r>
            <a:endParaRPr lang="en-US" sz="1600" b="1" dirty="0">
              <a:solidFill>
                <a:schemeClr val="bg2">
                  <a:lumMod val="75000"/>
                  <a:lumOff val="25000"/>
                </a:schemeClr>
              </a:solidFill>
            </a:endParaRPr>
          </a:p>
          <a:p>
            <a:pPr marL="285750" indent="-285750"/>
            <a:r>
              <a:rPr lang="en-US" sz="1600" dirty="0">
                <a:solidFill>
                  <a:schemeClr val="bg2">
                    <a:lumMod val="75000"/>
                    <a:lumOff val="25000"/>
                  </a:schemeClr>
                </a:solidFill>
              </a:rPr>
              <a:t>A configuration can be copied from a file to a device.</a:t>
            </a:r>
          </a:p>
          <a:p>
            <a:pPr marL="285750" indent="-285750"/>
            <a:r>
              <a:rPr lang="en-US" sz="1600" dirty="0">
                <a:solidFill>
                  <a:schemeClr val="bg2">
                    <a:lumMod val="75000"/>
                    <a:lumOff val="25000"/>
                  </a:schemeClr>
                </a:solidFill>
              </a:rPr>
              <a:t>IOS executes any text pasted into a terminal window as a command.</a:t>
            </a:r>
          </a:p>
          <a:p>
            <a:pPr marL="285750" indent="-285750"/>
            <a:r>
              <a:rPr lang="en-US" sz="1600" dirty="0">
                <a:solidFill>
                  <a:schemeClr val="bg2">
                    <a:lumMod val="75000"/>
                    <a:lumOff val="25000"/>
                  </a:schemeClr>
                </a:solidFill>
              </a:rPr>
              <a:t>The device must be set at the global configuration mode.</a:t>
            </a:r>
          </a:p>
          <a:p>
            <a:pPr marL="285750" indent="-285750"/>
            <a:r>
              <a:rPr lang="en-US" sz="1600" dirty="0">
                <a:solidFill>
                  <a:schemeClr val="bg2">
                    <a:lumMod val="75000"/>
                    <a:lumOff val="25000"/>
                  </a:schemeClr>
                </a:solidFill>
              </a:rPr>
              <a:t>For </a:t>
            </a:r>
            <a:r>
              <a:rPr lang="en-US" sz="1600" dirty="0" err="1">
                <a:solidFill>
                  <a:schemeClr val="bg2">
                    <a:lumMod val="75000"/>
                    <a:lumOff val="25000"/>
                  </a:schemeClr>
                </a:solidFill>
              </a:rPr>
              <a:t>Tera</a:t>
            </a:r>
            <a:r>
              <a:rPr lang="en-US" sz="1600" dirty="0">
                <a:solidFill>
                  <a:schemeClr val="bg2">
                    <a:lumMod val="75000"/>
                    <a:lumOff val="25000"/>
                  </a:schemeClr>
                </a:solidFill>
              </a:rPr>
              <a:t> Term, the steps are:</a:t>
            </a:r>
          </a:p>
          <a:p>
            <a:pPr marL="0" indent="0">
              <a:buNone/>
            </a:pPr>
            <a:r>
              <a:rPr lang="en-US" sz="1600" b="1" dirty="0">
                <a:solidFill>
                  <a:schemeClr val="bg2">
                    <a:lumMod val="75000"/>
                    <a:lumOff val="25000"/>
                  </a:schemeClr>
                </a:solidFill>
              </a:rPr>
              <a:t>Step 1</a:t>
            </a:r>
            <a:r>
              <a:rPr lang="en-US" sz="1600" dirty="0">
                <a:solidFill>
                  <a:schemeClr val="bg2">
                    <a:lumMod val="75000"/>
                    <a:lumOff val="25000"/>
                  </a:schemeClr>
                </a:solidFill>
              </a:rPr>
              <a:t>. On the File menu, click </a:t>
            </a:r>
            <a:r>
              <a:rPr lang="en-US" sz="1600" b="1" dirty="0">
                <a:solidFill>
                  <a:schemeClr val="bg2">
                    <a:lumMod val="75000"/>
                    <a:lumOff val="25000"/>
                  </a:schemeClr>
                </a:solidFill>
              </a:rPr>
              <a:t>Send</a:t>
            </a:r>
            <a:r>
              <a:rPr lang="en-US" sz="1600" dirty="0">
                <a:solidFill>
                  <a:schemeClr val="bg2">
                    <a:lumMod val="75000"/>
                    <a:lumOff val="25000"/>
                  </a:schemeClr>
                </a:solidFill>
              </a:rPr>
              <a:t> file.</a:t>
            </a:r>
          </a:p>
          <a:p>
            <a:pPr marL="0" indent="0">
              <a:buNone/>
            </a:pPr>
            <a:r>
              <a:rPr lang="en-US" sz="1600" b="1" dirty="0">
                <a:solidFill>
                  <a:schemeClr val="bg2">
                    <a:lumMod val="75000"/>
                    <a:lumOff val="25000"/>
                  </a:schemeClr>
                </a:solidFill>
              </a:rPr>
              <a:t>Step 2</a:t>
            </a:r>
            <a:r>
              <a:rPr lang="en-US" sz="1600" dirty="0">
                <a:solidFill>
                  <a:schemeClr val="bg2">
                    <a:lumMod val="75000"/>
                    <a:lumOff val="25000"/>
                  </a:schemeClr>
                </a:solidFill>
              </a:rPr>
              <a:t>. Locate the file to be copied into the device and click </a:t>
            </a:r>
            <a:r>
              <a:rPr lang="en-US" sz="1600" b="1" dirty="0">
                <a:solidFill>
                  <a:schemeClr val="bg2">
                    <a:lumMod val="75000"/>
                    <a:lumOff val="25000"/>
                  </a:schemeClr>
                </a:solidFill>
              </a:rPr>
              <a:t>Open</a:t>
            </a:r>
            <a:r>
              <a:rPr lang="en-US" sz="1600" dirty="0">
                <a:solidFill>
                  <a:schemeClr val="bg2">
                    <a:lumMod val="75000"/>
                    <a:lumOff val="25000"/>
                  </a:schemeClr>
                </a:solidFill>
              </a:rPr>
              <a:t>.</a:t>
            </a:r>
          </a:p>
          <a:p>
            <a:pPr marL="0" indent="0">
              <a:buNone/>
            </a:pPr>
            <a:r>
              <a:rPr lang="en-US" sz="1600" b="1" dirty="0">
                <a:solidFill>
                  <a:schemeClr val="bg2">
                    <a:lumMod val="75000"/>
                    <a:lumOff val="25000"/>
                  </a:schemeClr>
                </a:solidFill>
              </a:rPr>
              <a:t>Step 3</a:t>
            </a:r>
            <a:r>
              <a:rPr lang="en-US" sz="1600" dirty="0">
                <a:solidFill>
                  <a:schemeClr val="bg2">
                    <a:lumMod val="75000"/>
                    <a:lumOff val="25000"/>
                  </a:schemeClr>
                </a:solidFill>
              </a:rPr>
              <a:t>. </a:t>
            </a:r>
            <a:r>
              <a:rPr lang="en-US" sz="1600" dirty="0" err="1">
                <a:solidFill>
                  <a:schemeClr val="bg2">
                    <a:lumMod val="75000"/>
                    <a:lumOff val="25000"/>
                  </a:schemeClr>
                </a:solidFill>
              </a:rPr>
              <a:t>Tera</a:t>
            </a:r>
            <a:r>
              <a:rPr lang="en-US" sz="1600" dirty="0">
                <a:solidFill>
                  <a:schemeClr val="bg2">
                    <a:lumMod val="75000"/>
                    <a:lumOff val="25000"/>
                  </a:schemeClr>
                </a:solidFill>
              </a:rPr>
              <a:t> Term will paste the file into the </a:t>
            </a:r>
            <a:r>
              <a:rPr lang="en-US" sz="1600" dirty="0" smtClean="0">
                <a:solidFill>
                  <a:schemeClr val="bg2">
                    <a:lumMod val="75000"/>
                    <a:lumOff val="25000"/>
                  </a:schemeClr>
                </a:solidFill>
              </a:rPr>
              <a:t>device. The </a:t>
            </a:r>
            <a:r>
              <a:rPr lang="en-US" sz="1600" dirty="0">
                <a:solidFill>
                  <a:schemeClr val="bg2">
                    <a:lumMod val="75000"/>
                    <a:lumOff val="25000"/>
                  </a:schemeClr>
                </a:solidFill>
              </a:rPr>
              <a:t>text in the file will be applied as commands in the CLI and become the running configuration on the device.</a:t>
            </a:r>
          </a:p>
          <a:p>
            <a:endParaRPr lang="en-US" sz="1600" dirty="0"/>
          </a:p>
        </p:txBody>
      </p:sp>
      <p:sp>
        <p:nvSpPr>
          <p:cNvPr id="12" name="Title 11"/>
          <p:cNvSpPr>
            <a:spLocks noGrp="1"/>
          </p:cNvSpPr>
          <p:nvPr>
            <p:ph type="title"/>
          </p:nvPr>
        </p:nvSpPr>
        <p:spPr/>
        <p:txBody>
          <a:bodyPr/>
          <a:lstStyle/>
          <a:p>
            <a:r>
              <a:rPr lang="en-US" sz="2800" dirty="0"/>
              <a:t>Backing up and Restoring using Text Files</a:t>
            </a:r>
          </a:p>
        </p:txBody>
      </p:sp>
      <p:sp>
        <p:nvSpPr>
          <p:cNvPr id="5" name="Text Placeholder 4"/>
          <p:cNvSpPr>
            <a:spLocks noGrp="1"/>
          </p:cNvSpPr>
          <p:nvPr>
            <p:ph type="body" sz="quarter" idx="12"/>
          </p:nvPr>
        </p:nvSpPr>
        <p:spPr/>
        <p:txBody>
          <a:bodyPr>
            <a:normAutofit/>
          </a:bodyPr>
          <a:lstStyle/>
          <a:p>
            <a:pPr marL="0" indent="0">
              <a:buNone/>
            </a:pPr>
            <a:r>
              <a:rPr lang="en-US" sz="1600" b="1" dirty="0">
                <a:solidFill>
                  <a:schemeClr val="bg2">
                    <a:lumMod val="75000"/>
                    <a:lumOff val="25000"/>
                  </a:schemeClr>
                </a:solidFill>
              </a:rPr>
              <a:t>Backing up the </a:t>
            </a:r>
            <a:r>
              <a:rPr lang="en-US" sz="1600" b="1" dirty="0" smtClean="0">
                <a:solidFill>
                  <a:schemeClr val="bg2">
                    <a:lumMod val="75000"/>
                    <a:lumOff val="25000"/>
                  </a:schemeClr>
                </a:solidFill>
              </a:rPr>
              <a:t>Configuration</a:t>
            </a:r>
            <a:endParaRPr lang="en-US" sz="1600" b="1" dirty="0">
              <a:solidFill>
                <a:schemeClr val="bg2">
                  <a:lumMod val="75000"/>
                  <a:lumOff val="25000"/>
                </a:schemeClr>
              </a:solidFill>
            </a:endParaRPr>
          </a:p>
          <a:p>
            <a:pPr marL="285750" indent="-285750"/>
            <a:r>
              <a:rPr lang="en-US" sz="1600" dirty="0">
                <a:solidFill>
                  <a:schemeClr val="bg2">
                    <a:lumMod val="75000"/>
                    <a:lumOff val="25000"/>
                  </a:schemeClr>
                </a:solidFill>
              </a:rPr>
              <a:t>Configuration files can be saved/archived to a text file.</a:t>
            </a:r>
          </a:p>
          <a:p>
            <a:pPr marL="285750" indent="-285750"/>
            <a:r>
              <a:rPr lang="en-US" sz="1600" dirty="0">
                <a:solidFill>
                  <a:schemeClr val="bg2">
                    <a:lumMod val="75000"/>
                    <a:lumOff val="25000"/>
                  </a:schemeClr>
                </a:solidFill>
              </a:rPr>
              <a:t>For </a:t>
            </a:r>
            <a:r>
              <a:rPr lang="en-US" sz="1600" dirty="0" err="1">
                <a:solidFill>
                  <a:schemeClr val="bg2">
                    <a:lumMod val="75000"/>
                    <a:lumOff val="25000"/>
                  </a:schemeClr>
                </a:solidFill>
              </a:rPr>
              <a:t>Tera</a:t>
            </a:r>
            <a:r>
              <a:rPr lang="en-US" sz="1600" dirty="0">
                <a:solidFill>
                  <a:schemeClr val="bg2">
                    <a:lumMod val="75000"/>
                    <a:lumOff val="25000"/>
                  </a:schemeClr>
                </a:solidFill>
              </a:rPr>
              <a:t> Term the steps are:</a:t>
            </a:r>
          </a:p>
          <a:p>
            <a:pPr marL="0" indent="0">
              <a:buNone/>
            </a:pPr>
            <a:r>
              <a:rPr lang="en-US" sz="1600" b="1" dirty="0">
                <a:solidFill>
                  <a:schemeClr val="bg2">
                    <a:lumMod val="75000"/>
                    <a:lumOff val="25000"/>
                  </a:schemeClr>
                </a:solidFill>
              </a:rPr>
              <a:t>Step 1</a:t>
            </a:r>
            <a:r>
              <a:rPr lang="en-US" sz="1600" dirty="0">
                <a:solidFill>
                  <a:schemeClr val="bg2">
                    <a:lumMod val="75000"/>
                    <a:lumOff val="25000"/>
                  </a:schemeClr>
                </a:solidFill>
              </a:rPr>
              <a:t>. On the File menu, click </a:t>
            </a:r>
            <a:r>
              <a:rPr lang="en-US" sz="1600" b="1" dirty="0">
                <a:solidFill>
                  <a:schemeClr val="bg2">
                    <a:lumMod val="75000"/>
                    <a:lumOff val="25000"/>
                  </a:schemeClr>
                </a:solidFill>
              </a:rPr>
              <a:t>Log</a:t>
            </a:r>
            <a:r>
              <a:rPr lang="en-US" sz="1600" dirty="0">
                <a:solidFill>
                  <a:schemeClr val="bg2">
                    <a:lumMod val="75000"/>
                    <a:lumOff val="25000"/>
                  </a:schemeClr>
                </a:solidFill>
              </a:rPr>
              <a:t>.</a:t>
            </a:r>
          </a:p>
          <a:p>
            <a:pPr marL="0" indent="0">
              <a:buNone/>
            </a:pPr>
            <a:r>
              <a:rPr lang="en-US" sz="1600" b="1" dirty="0">
                <a:solidFill>
                  <a:schemeClr val="bg2">
                    <a:lumMod val="75000"/>
                    <a:lumOff val="25000"/>
                  </a:schemeClr>
                </a:solidFill>
              </a:rPr>
              <a:t>Step 2</a:t>
            </a:r>
            <a:r>
              <a:rPr lang="en-US" sz="1600" dirty="0">
                <a:solidFill>
                  <a:schemeClr val="bg2">
                    <a:lumMod val="75000"/>
                    <a:lumOff val="25000"/>
                  </a:schemeClr>
                </a:solidFill>
              </a:rPr>
              <a:t>. Choose the location to save the file. </a:t>
            </a:r>
            <a:r>
              <a:rPr lang="en-US" sz="1600" dirty="0" err="1">
                <a:solidFill>
                  <a:schemeClr val="bg2">
                    <a:lumMod val="75000"/>
                    <a:lumOff val="25000"/>
                  </a:schemeClr>
                </a:solidFill>
              </a:rPr>
              <a:t>Tera</a:t>
            </a:r>
            <a:r>
              <a:rPr lang="en-US" sz="1600" dirty="0">
                <a:solidFill>
                  <a:schemeClr val="bg2">
                    <a:lumMod val="75000"/>
                    <a:lumOff val="25000"/>
                  </a:schemeClr>
                </a:solidFill>
              </a:rPr>
              <a:t> Term will begin capturing text.</a:t>
            </a:r>
          </a:p>
          <a:p>
            <a:pPr marL="0" indent="0">
              <a:buNone/>
            </a:pPr>
            <a:r>
              <a:rPr lang="en-US" sz="1600" b="1" dirty="0">
                <a:solidFill>
                  <a:schemeClr val="bg2">
                    <a:lumMod val="75000"/>
                    <a:lumOff val="25000"/>
                  </a:schemeClr>
                </a:solidFill>
              </a:rPr>
              <a:t>Step 3</a:t>
            </a:r>
            <a:r>
              <a:rPr lang="en-US" sz="1600" dirty="0">
                <a:solidFill>
                  <a:schemeClr val="bg2">
                    <a:lumMod val="75000"/>
                    <a:lumOff val="25000"/>
                  </a:schemeClr>
                </a:solidFill>
              </a:rPr>
              <a:t>. Any text displayed in the terminal window will be directed to the chosen file.</a:t>
            </a:r>
          </a:p>
          <a:p>
            <a:pPr marL="0" indent="0">
              <a:buNone/>
            </a:pPr>
            <a:r>
              <a:rPr lang="en-US" sz="1600" b="1" dirty="0">
                <a:solidFill>
                  <a:schemeClr val="bg2">
                    <a:lumMod val="75000"/>
                    <a:lumOff val="25000"/>
                  </a:schemeClr>
                </a:solidFill>
              </a:rPr>
              <a:t>Step 4</a:t>
            </a:r>
            <a:r>
              <a:rPr lang="en-US" sz="1600" dirty="0">
                <a:solidFill>
                  <a:schemeClr val="bg2">
                    <a:lumMod val="75000"/>
                    <a:lumOff val="25000"/>
                  </a:schemeClr>
                </a:solidFill>
              </a:rPr>
              <a:t>. When the capture is complete, select </a:t>
            </a:r>
            <a:r>
              <a:rPr lang="en-US" sz="1600" b="1" dirty="0">
                <a:solidFill>
                  <a:schemeClr val="bg2">
                    <a:lumMod val="75000"/>
                    <a:lumOff val="25000"/>
                  </a:schemeClr>
                </a:solidFill>
              </a:rPr>
              <a:t>Close</a:t>
            </a:r>
            <a:r>
              <a:rPr lang="en-US" sz="1600" dirty="0">
                <a:solidFill>
                  <a:schemeClr val="bg2">
                    <a:lumMod val="75000"/>
                    <a:lumOff val="25000"/>
                  </a:schemeClr>
                </a:solidFill>
              </a:rPr>
              <a:t> in the </a:t>
            </a:r>
            <a:r>
              <a:rPr lang="en-US" sz="1600" dirty="0" err="1">
                <a:solidFill>
                  <a:schemeClr val="bg2">
                    <a:lumMod val="75000"/>
                    <a:lumOff val="25000"/>
                  </a:schemeClr>
                </a:solidFill>
              </a:rPr>
              <a:t>Tera</a:t>
            </a:r>
            <a:r>
              <a:rPr lang="en-US" sz="1600" dirty="0">
                <a:solidFill>
                  <a:schemeClr val="bg2">
                    <a:lumMod val="75000"/>
                    <a:lumOff val="25000"/>
                  </a:schemeClr>
                </a:solidFill>
              </a:rPr>
              <a:t> Term: Log window.</a:t>
            </a:r>
          </a:p>
          <a:p>
            <a:pPr marL="0" indent="0">
              <a:buNone/>
            </a:pPr>
            <a:r>
              <a:rPr lang="en-US" sz="1600" b="1" dirty="0">
                <a:solidFill>
                  <a:schemeClr val="bg2">
                    <a:lumMod val="75000"/>
                    <a:lumOff val="25000"/>
                  </a:schemeClr>
                </a:solidFill>
              </a:rPr>
              <a:t>Step 5</a:t>
            </a:r>
            <a:r>
              <a:rPr lang="en-US" sz="1600" dirty="0">
                <a:solidFill>
                  <a:schemeClr val="bg2">
                    <a:lumMod val="75000"/>
                    <a:lumOff val="25000"/>
                  </a:schemeClr>
                </a:solidFill>
              </a:rPr>
              <a:t>. View the file to verify that it was not corrupted.</a:t>
            </a:r>
          </a:p>
          <a:p>
            <a:endParaRPr lang="en-US" sz="1600" dirty="0"/>
          </a:p>
        </p:txBody>
      </p:sp>
    </p:spTree>
    <p:extLst>
      <p:ext uri="{BB962C8B-B14F-4D97-AF65-F5344CB8AC3E}">
        <p14:creationId xmlns:p14="http://schemas.microsoft.com/office/powerpoint/2010/main" val="18204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US" b="1" dirty="0"/>
              <a:t>Restore running </a:t>
            </a:r>
            <a:r>
              <a:rPr lang="en-US" b="1" dirty="0" smtClean="0"/>
              <a:t>configuration</a:t>
            </a:r>
            <a:endParaRPr lang="en-US" b="1" dirty="0"/>
          </a:p>
          <a:p>
            <a:pPr marL="0" indent="0">
              <a:buNone/>
            </a:pPr>
            <a:r>
              <a:rPr lang="en-US" b="1" dirty="0"/>
              <a:t>Step 1</a:t>
            </a:r>
            <a:r>
              <a:rPr lang="en-US" dirty="0"/>
              <a:t>. Enter the </a:t>
            </a:r>
            <a:r>
              <a:rPr lang="en-US" b="1" dirty="0"/>
              <a:t>copy </a:t>
            </a:r>
            <a:r>
              <a:rPr lang="en-US" b="1" dirty="0" err="1"/>
              <a:t>tftp</a:t>
            </a:r>
            <a:r>
              <a:rPr lang="en-US" b="1" dirty="0"/>
              <a:t> running-</a:t>
            </a:r>
            <a:r>
              <a:rPr lang="en-US" b="1" dirty="0" err="1"/>
              <a:t>config</a:t>
            </a:r>
            <a:r>
              <a:rPr lang="en-US" dirty="0"/>
              <a:t> command.</a:t>
            </a:r>
          </a:p>
          <a:p>
            <a:pPr marL="0" indent="0">
              <a:buNone/>
            </a:pPr>
            <a:r>
              <a:rPr lang="en-US" b="1" dirty="0"/>
              <a:t>Step 2</a:t>
            </a:r>
            <a:r>
              <a:rPr lang="en-US" dirty="0"/>
              <a:t>. Enter the IP address of the host where the configuration file is stored.</a:t>
            </a:r>
          </a:p>
          <a:p>
            <a:pPr marL="0" indent="0">
              <a:buNone/>
            </a:pPr>
            <a:r>
              <a:rPr lang="en-US" b="1" dirty="0"/>
              <a:t>Step 3</a:t>
            </a:r>
            <a:r>
              <a:rPr lang="en-US" dirty="0"/>
              <a:t>. Enter the name to assign to the configuration file.</a:t>
            </a:r>
          </a:p>
          <a:p>
            <a:pPr marL="0" indent="0">
              <a:buNone/>
            </a:pPr>
            <a:r>
              <a:rPr lang="en-US" b="1" dirty="0"/>
              <a:t>Step 4</a:t>
            </a:r>
            <a:r>
              <a:rPr lang="en-US" dirty="0"/>
              <a:t>. Press Enter to confirm each choice.</a:t>
            </a:r>
          </a:p>
          <a:p>
            <a:endParaRPr lang="en-US" dirty="0"/>
          </a:p>
        </p:txBody>
      </p:sp>
      <p:sp>
        <p:nvSpPr>
          <p:cNvPr id="12" name="Title 11"/>
          <p:cNvSpPr>
            <a:spLocks noGrp="1"/>
          </p:cNvSpPr>
          <p:nvPr>
            <p:ph type="title"/>
          </p:nvPr>
        </p:nvSpPr>
        <p:spPr/>
        <p:txBody>
          <a:bodyPr/>
          <a:lstStyle/>
          <a:p>
            <a:r>
              <a:rPr lang="en-US" sz="2800" dirty="0"/>
              <a:t>Backing up and Restoring TFTP</a:t>
            </a:r>
          </a:p>
        </p:txBody>
      </p:sp>
      <p:sp>
        <p:nvSpPr>
          <p:cNvPr id="3" name="Text Placeholder 2"/>
          <p:cNvSpPr>
            <a:spLocks noGrp="1"/>
          </p:cNvSpPr>
          <p:nvPr>
            <p:ph type="body" sz="quarter" idx="12"/>
          </p:nvPr>
        </p:nvSpPr>
        <p:spPr/>
        <p:txBody>
          <a:bodyPr/>
          <a:lstStyle/>
          <a:p>
            <a:pPr marL="0" indent="0">
              <a:buNone/>
            </a:pPr>
            <a:r>
              <a:rPr lang="en-US" b="1" dirty="0"/>
              <a:t>Backup running </a:t>
            </a:r>
            <a:r>
              <a:rPr lang="en-US" b="1" dirty="0" smtClean="0"/>
              <a:t>configuration</a:t>
            </a:r>
            <a:endParaRPr lang="en-US" b="1" dirty="0"/>
          </a:p>
          <a:p>
            <a:pPr marL="0" indent="0">
              <a:buNone/>
            </a:pPr>
            <a:r>
              <a:rPr lang="en-US" b="1" dirty="0"/>
              <a:t>Step 1</a:t>
            </a:r>
            <a:r>
              <a:rPr lang="en-US" dirty="0"/>
              <a:t>. Enter the </a:t>
            </a:r>
            <a:r>
              <a:rPr lang="en-US" b="1" dirty="0"/>
              <a:t>copy running-</a:t>
            </a:r>
            <a:r>
              <a:rPr lang="en-US" b="1" dirty="0" err="1"/>
              <a:t>config</a:t>
            </a:r>
            <a:r>
              <a:rPr lang="en-US" b="1" dirty="0"/>
              <a:t> </a:t>
            </a:r>
            <a:r>
              <a:rPr lang="en-US" b="1" dirty="0" err="1"/>
              <a:t>tftp</a:t>
            </a:r>
            <a:r>
              <a:rPr lang="en-US" dirty="0"/>
              <a:t> command.</a:t>
            </a:r>
          </a:p>
          <a:p>
            <a:pPr marL="0" indent="0">
              <a:buNone/>
            </a:pPr>
            <a:r>
              <a:rPr lang="en-US" b="1" dirty="0"/>
              <a:t>Step 2</a:t>
            </a:r>
            <a:r>
              <a:rPr lang="en-US" dirty="0"/>
              <a:t>. Enter the IP address of the host where the configuration file will be stored.</a:t>
            </a:r>
          </a:p>
          <a:p>
            <a:pPr marL="0" indent="0">
              <a:buNone/>
            </a:pPr>
            <a:r>
              <a:rPr lang="en-US" b="1" dirty="0"/>
              <a:t>Step 3</a:t>
            </a:r>
            <a:r>
              <a:rPr lang="en-US" dirty="0"/>
              <a:t>. Enter the name to assign to the configuration file.</a:t>
            </a:r>
          </a:p>
          <a:p>
            <a:pPr marL="0" indent="0">
              <a:buNone/>
            </a:pPr>
            <a:r>
              <a:rPr lang="en-US" b="1" dirty="0"/>
              <a:t>Step 4</a:t>
            </a:r>
            <a:r>
              <a:rPr lang="en-US" dirty="0"/>
              <a:t>. Press Enter to confirm each choice.</a:t>
            </a:r>
          </a:p>
          <a:p>
            <a:endParaRPr lang="en-US" dirty="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444" y="4795838"/>
            <a:ext cx="6361113"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836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2800" dirty="0"/>
              <a:t>Using USB Ports on a Cisco Router</a:t>
            </a:r>
          </a:p>
        </p:txBody>
      </p:sp>
      <p:sp>
        <p:nvSpPr>
          <p:cNvPr id="3" name="Text Placeholder 2"/>
          <p:cNvSpPr>
            <a:spLocks noGrp="1"/>
          </p:cNvSpPr>
          <p:nvPr>
            <p:ph type="body" sz="quarter" idx="10"/>
          </p:nvPr>
        </p:nvSpPr>
        <p:spPr/>
        <p:txBody>
          <a:bodyPr/>
          <a:lstStyle/>
          <a:p>
            <a:pPr marL="0" indent="0">
              <a:buNone/>
            </a:pPr>
            <a:r>
              <a:rPr lang="en-US" dirty="0" smtClean="0">
                <a:solidFill>
                  <a:schemeClr val="bg2">
                    <a:lumMod val="75000"/>
                    <a:lumOff val="25000"/>
                  </a:schemeClr>
                </a:solidFill>
              </a:rPr>
              <a:t>Cisco 1941 Router USB Port</a:t>
            </a:r>
          </a:p>
          <a:p>
            <a:pPr marL="285750" indent="-285750"/>
            <a:r>
              <a:rPr lang="en-US" dirty="0" smtClean="0">
                <a:solidFill>
                  <a:schemeClr val="bg2">
                    <a:lumMod val="75000"/>
                    <a:lumOff val="25000"/>
                  </a:schemeClr>
                </a:solidFill>
              </a:rPr>
              <a:t>Certain </a:t>
            </a:r>
            <a:r>
              <a:rPr lang="en-US" dirty="0">
                <a:solidFill>
                  <a:schemeClr val="bg2">
                    <a:lumMod val="75000"/>
                    <a:lumOff val="25000"/>
                  </a:schemeClr>
                </a:solidFill>
              </a:rPr>
              <a:t>models of Cisco routers </a:t>
            </a:r>
            <a:r>
              <a:rPr lang="en-US" dirty="0" smtClean="0">
                <a:solidFill>
                  <a:schemeClr val="bg2">
                    <a:lumMod val="75000"/>
                    <a:lumOff val="25000"/>
                  </a:schemeClr>
                </a:solidFill>
              </a:rPr>
              <a:t>support </a:t>
            </a:r>
            <a:r>
              <a:rPr lang="en-US" dirty="0">
                <a:solidFill>
                  <a:schemeClr val="bg2">
                    <a:lumMod val="75000"/>
                    <a:lumOff val="25000"/>
                  </a:schemeClr>
                </a:solidFill>
              </a:rPr>
              <a:t>USB flash drives.</a:t>
            </a:r>
          </a:p>
          <a:p>
            <a:pPr marL="285750" indent="-285750"/>
            <a:r>
              <a:rPr lang="en-US" dirty="0">
                <a:solidFill>
                  <a:schemeClr val="bg2">
                    <a:lumMod val="75000"/>
                    <a:lumOff val="25000"/>
                  </a:schemeClr>
                </a:solidFill>
              </a:rPr>
              <a:t>The USB flash feature provides an optional secondary storage capability and an additional boot device.</a:t>
            </a:r>
          </a:p>
          <a:p>
            <a:pPr marL="285750" indent="-285750"/>
            <a:r>
              <a:rPr lang="en-US" dirty="0">
                <a:solidFill>
                  <a:schemeClr val="bg2">
                    <a:lumMod val="75000"/>
                    <a:lumOff val="25000"/>
                  </a:schemeClr>
                </a:solidFill>
              </a:rPr>
              <a:t>It can hold images, configurations, and other files.</a:t>
            </a:r>
          </a:p>
          <a:p>
            <a:pPr marL="285750" indent="-285750"/>
            <a:r>
              <a:rPr lang="en-US" dirty="0">
                <a:solidFill>
                  <a:schemeClr val="bg2">
                    <a:lumMod val="75000"/>
                    <a:lumOff val="25000"/>
                  </a:schemeClr>
                </a:solidFill>
              </a:rPr>
              <a:t>USB flash can hold multiple copies </a:t>
            </a:r>
            <a:r>
              <a:rPr lang="en-US" dirty="0" smtClean="0">
                <a:solidFill>
                  <a:schemeClr val="bg2">
                    <a:lumMod val="75000"/>
                    <a:lumOff val="25000"/>
                  </a:schemeClr>
                </a:solidFill>
              </a:rPr>
              <a:t>of</a:t>
            </a:r>
            <a:br>
              <a:rPr lang="en-US" dirty="0" smtClean="0">
                <a:solidFill>
                  <a:schemeClr val="bg2">
                    <a:lumMod val="75000"/>
                    <a:lumOff val="25000"/>
                  </a:schemeClr>
                </a:solidFill>
              </a:rPr>
            </a:br>
            <a:r>
              <a:rPr lang="en-US" dirty="0" smtClean="0">
                <a:solidFill>
                  <a:schemeClr val="bg2">
                    <a:lumMod val="75000"/>
                    <a:lumOff val="25000"/>
                  </a:schemeClr>
                </a:solidFill>
              </a:rPr>
              <a:t>the </a:t>
            </a:r>
            <a:r>
              <a:rPr lang="en-US" dirty="0">
                <a:solidFill>
                  <a:schemeClr val="bg2">
                    <a:lumMod val="75000"/>
                    <a:lumOff val="25000"/>
                  </a:schemeClr>
                </a:solidFill>
              </a:rPr>
              <a:t>Cisco IOS and multiple </a:t>
            </a:r>
            <a:r>
              <a:rPr lang="en-US" dirty="0" smtClean="0">
                <a:solidFill>
                  <a:schemeClr val="bg2">
                    <a:lumMod val="75000"/>
                    <a:lumOff val="25000"/>
                  </a:schemeClr>
                </a:solidFill>
              </a:rPr>
              <a:t>router</a:t>
            </a:r>
            <a:br>
              <a:rPr lang="en-US" dirty="0" smtClean="0">
                <a:solidFill>
                  <a:schemeClr val="bg2">
                    <a:lumMod val="75000"/>
                    <a:lumOff val="25000"/>
                  </a:schemeClr>
                </a:solidFill>
              </a:rPr>
            </a:br>
            <a:r>
              <a:rPr lang="en-US" dirty="0" smtClean="0">
                <a:solidFill>
                  <a:schemeClr val="bg2">
                    <a:lumMod val="75000"/>
                    <a:lumOff val="25000"/>
                  </a:schemeClr>
                </a:solidFill>
              </a:rPr>
              <a:t>configurations</a:t>
            </a:r>
            <a:r>
              <a:rPr lang="en-US" dirty="0">
                <a:solidFill>
                  <a:schemeClr val="bg2">
                    <a:lumMod val="75000"/>
                    <a:lumOff val="25000"/>
                  </a:schemeClr>
                </a:solidFill>
              </a:rPr>
              <a:t>.</a:t>
            </a:r>
          </a:p>
          <a:p>
            <a:pPr marL="285750" indent="-285750"/>
            <a:r>
              <a:rPr lang="en-US" dirty="0">
                <a:solidFill>
                  <a:schemeClr val="bg2">
                    <a:lumMod val="75000"/>
                    <a:lumOff val="25000"/>
                  </a:schemeClr>
                </a:solidFill>
              </a:rPr>
              <a:t>Use the </a:t>
            </a:r>
            <a:r>
              <a:rPr lang="en-US" b="1" dirty="0" err="1">
                <a:solidFill>
                  <a:schemeClr val="bg2">
                    <a:lumMod val="75000"/>
                    <a:lumOff val="25000"/>
                  </a:schemeClr>
                </a:solidFill>
              </a:rPr>
              <a:t>dir</a:t>
            </a:r>
            <a:r>
              <a:rPr lang="en-US" dirty="0">
                <a:solidFill>
                  <a:schemeClr val="bg2">
                    <a:lumMod val="75000"/>
                    <a:lumOff val="25000"/>
                  </a:schemeClr>
                </a:solidFill>
              </a:rPr>
              <a:t> command to view </a:t>
            </a:r>
            <a:r>
              <a:rPr lang="en-US" dirty="0" smtClean="0">
                <a:solidFill>
                  <a:schemeClr val="bg2">
                    <a:lumMod val="75000"/>
                    <a:lumOff val="25000"/>
                  </a:schemeClr>
                </a:solidFill>
              </a:rPr>
              <a:t>the</a:t>
            </a:r>
            <a:br>
              <a:rPr lang="en-US" dirty="0" smtClean="0">
                <a:solidFill>
                  <a:schemeClr val="bg2">
                    <a:lumMod val="75000"/>
                    <a:lumOff val="25000"/>
                  </a:schemeClr>
                </a:solidFill>
              </a:rPr>
            </a:br>
            <a:r>
              <a:rPr lang="en-US" dirty="0" smtClean="0">
                <a:solidFill>
                  <a:schemeClr val="bg2">
                    <a:lumMod val="75000"/>
                    <a:lumOff val="25000"/>
                  </a:schemeClr>
                </a:solidFill>
              </a:rPr>
              <a:t>contents </a:t>
            </a:r>
            <a:r>
              <a:rPr lang="en-US" dirty="0">
                <a:solidFill>
                  <a:schemeClr val="bg2">
                    <a:lumMod val="75000"/>
                    <a:lumOff val="25000"/>
                  </a:schemeClr>
                </a:solidFill>
              </a:rPr>
              <a:t>of the USB flash drive</a:t>
            </a:r>
            <a:r>
              <a:rPr lang="en-US" dirty="0" smtClean="0">
                <a:solidFill>
                  <a:schemeClr val="bg2">
                    <a:lumMod val="75000"/>
                    <a:lumOff val="25000"/>
                  </a:schemeClr>
                </a:solidFill>
              </a:rPr>
              <a:t>,</a:t>
            </a:r>
            <a:br>
              <a:rPr lang="en-US" dirty="0" smtClean="0">
                <a:solidFill>
                  <a:schemeClr val="bg2">
                    <a:lumMod val="75000"/>
                    <a:lumOff val="25000"/>
                  </a:schemeClr>
                </a:solidFill>
              </a:rPr>
            </a:br>
            <a:r>
              <a:rPr lang="en-US" dirty="0" smtClean="0">
                <a:solidFill>
                  <a:schemeClr val="bg2">
                    <a:lumMod val="75000"/>
                    <a:lumOff val="25000"/>
                  </a:schemeClr>
                </a:solidFill>
              </a:rPr>
              <a:t>as </a:t>
            </a:r>
            <a:r>
              <a:rPr lang="en-US" dirty="0">
                <a:solidFill>
                  <a:schemeClr val="bg2">
                    <a:lumMod val="75000"/>
                    <a:lumOff val="25000"/>
                  </a:schemeClr>
                </a:solidFill>
              </a:rPr>
              <a:t>shown in the figure.</a:t>
            </a:r>
          </a:p>
          <a:p>
            <a:endParaRPr lang="en-US" dirty="0"/>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6850" y="3764181"/>
            <a:ext cx="3488996" cy="2510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1100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2800" dirty="0"/>
              <a:t>Backup and Restoring using USB</a:t>
            </a:r>
            <a:endParaRPr lang="en-US" sz="2800" b="1" dirty="0"/>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6621" y="2362327"/>
            <a:ext cx="3657493" cy="3243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 Placeholder 2"/>
          <p:cNvSpPr>
            <a:spLocks noGrp="1"/>
          </p:cNvSpPr>
          <p:nvPr>
            <p:ph type="body" sz="quarter" idx="10"/>
          </p:nvPr>
        </p:nvSpPr>
        <p:spPr>
          <a:xfrm>
            <a:off x="228600" y="1344168"/>
            <a:ext cx="8343900" cy="4965192"/>
          </a:xfrm>
        </p:spPr>
        <p:txBody>
          <a:bodyPr/>
          <a:lstStyle/>
          <a:p>
            <a:pPr marL="0" indent="0">
              <a:buNone/>
            </a:pPr>
            <a:r>
              <a:rPr lang="en-US" b="1" dirty="0">
                <a:solidFill>
                  <a:schemeClr val="bg2">
                    <a:lumMod val="75000"/>
                    <a:lumOff val="25000"/>
                  </a:schemeClr>
                </a:solidFill>
              </a:rPr>
              <a:t>Backup Configurations with a USB Flash Drive</a:t>
            </a:r>
            <a:endParaRPr lang="en-US" dirty="0">
              <a:solidFill>
                <a:schemeClr val="bg2">
                  <a:lumMod val="75000"/>
                  <a:lumOff val="25000"/>
                </a:schemeClr>
              </a:solidFill>
            </a:endParaRPr>
          </a:p>
          <a:p>
            <a:pPr marL="285750" indent="-285750"/>
            <a:r>
              <a:rPr lang="en-US" dirty="0">
                <a:solidFill>
                  <a:schemeClr val="bg2">
                    <a:lumMod val="75000"/>
                    <a:lumOff val="25000"/>
                  </a:schemeClr>
                </a:solidFill>
              </a:rPr>
              <a:t>Confirm the drive is present with </a:t>
            </a:r>
            <a:r>
              <a:rPr lang="en-US" b="1" dirty="0">
                <a:solidFill>
                  <a:schemeClr val="bg2">
                    <a:lumMod val="75000"/>
                    <a:lumOff val="25000"/>
                  </a:schemeClr>
                </a:solidFill>
              </a:rPr>
              <a:t>show file systems.</a:t>
            </a:r>
            <a:r>
              <a:rPr lang="en-US" dirty="0">
                <a:solidFill>
                  <a:schemeClr val="bg2">
                    <a:lumMod val="75000"/>
                    <a:lumOff val="25000"/>
                  </a:schemeClr>
                </a:solidFill>
              </a:rPr>
              <a:t> </a:t>
            </a:r>
          </a:p>
          <a:p>
            <a:pPr marL="285750" indent="-285750"/>
            <a:r>
              <a:rPr lang="en-US" dirty="0">
                <a:solidFill>
                  <a:schemeClr val="bg2">
                    <a:lumMod val="75000"/>
                    <a:lumOff val="25000"/>
                  </a:schemeClr>
                </a:solidFill>
              </a:rPr>
              <a:t>Use the </a:t>
            </a:r>
            <a:r>
              <a:rPr lang="en-US" b="1" dirty="0">
                <a:solidFill>
                  <a:schemeClr val="bg2">
                    <a:lumMod val="75000"/>
                    <a:lumOff val="25000"/>
                  </a:schemeClr>
                </a:solidFill>
              </a:rPr>
              <a:t>copy run usbflash0:</a:t>
            </a:r>
            <a:r>
              <a:rPr lang="en-US" i="1" dirty="0">
                <a:solidFill>
                  <a:schemeClr val="bg2">
                    <a:lumMod val="75000"/>
                    <a:lumOff val="25000"/>
                  </a:schemeClr>
                </a:solidFill>
              </a:rPr>
              <a:t>/</a:t>
            </a:r>
            <a:r>
              <a:rPr lang="en-US" dirty="0">
                <a:solidFill>
                  <a:schemeClr val="bg2">
                    <a:lumMod val="75000"/>
                    <a:lumOff val="25000"/>
                  </a:schemeClr>
                </a:solidFill>
              </a:rPr>
              <a:t> </a:t>
            </a:r>
            <a:r>
              <a:rPr lang="en-US" dirty="0" smtClean="0">
                <a:solidFill>
                  <a:schemeClr val="bg2">
                    <a:lumMod val="75000"/>
                    <a:lumOff val="25000"/>
                  </a:schemeClr>
                </a:solidFill>
              </a:rPr>
              <a:t>command</a:t>
            </a:r>
            <a:br>
              <a:rPr lang="en-US" dirty="0" smtClean="0">
                <a:solidFill>
                  <a:schemeClr val="bg2">
                    <a:lumMod val="75000"/>
                    <a:lumOff val="25000"/>
                  </a:schemeClr>
                </a:solidFill>
              </a:rPr>
            </a:br>
            <a:r>
              <a:rPr lang="en-US" dirty="0" smtClean="0">
                <a:solidFill>
                  <a:schemeClr val="bg2">
                    <a:lumMod val="75000"/>
                    <a:lumOff val="25000"/>
                  </a:schemeClr>
                </a:solidFill>
              </a:rPr>
              <a:t>to </a:t>
            </a:r>
            <a:r>
              <a:rPr lang="en-US" dirty="0">
                <a:solidFill>
                  <a:schemeClr val="bg2">
                    <a:lumMod val="75000"/>
                    <a:lumOff val="25000"/>
                  </a:schemeClr>
                </a:solidFill>
              </a:rPr>
              <a:t>copy the configuration file to the </a:t>
            </a:r>
            <a:r>
              <a:rPr lang="en-US" dirty="0" smtClean="0">
                <a:solidFill>
                  <a:schemeClr val="bg2">
                    <a:lumMod val="75000"/>
                    <a:lumOff val="25000"/>
                  </a:schemeClr>
                </a:solidFill>
              </a:rPr>
              <a:t>USB</a:t>
            </a:r>
            <a:br>
              <a:rPr lang="en-US" dirty="0" smtClean="0">
                <a:solidFill>
                  <a:schemeClr val="bg2">
                    <a:lumMod val="75000"/>
                    <a:lumOff val="25000"/>
                  </a:schemeClr>
                </a:solidFill>
              </a:rPr>
            </a:br>
            <a:r>
              <a:rPr lang="en-US" dirty="0" smtClean="0">
                <a:solidFill>
                  <a:schemeClr val="bg2">
                    <a:lumMod val="75000"/>
                    <a:lumOff val="25000"/>
                  </a:schemeClr>
                </a:solidFill>
              </a:rPr>
              <a:t>flash </a:t>
            </a:r>
            <a:r>
              <a:rPr lang="en-US" dirty="0">
                <a:solidFill>
                  <a:schemeClr val="bg2">
                    <a:lumMod val="75000"/>
                    <a:lumOff val="25000"/>
                  </a:schemeClr>
                </a:solidFill>
              </a:rPr>
              <a:t>drive.</a:t>
            </a:r>
          </a:p>
          <a:p>
            <a:pPr marL="285750" indent="-285750"/>
            <a:r>
              <a:rPr lang="en-US" dirty="0">
                <a:solidFill>
                  <a:schemeClr val="bg2">
                    <a:lumMod val="75000"/>
                    <a:lumOff val="25000"/>
                  </a:schemeClr>
                </a:solidFill>
              </a:rPr>
              <a:t>The IOS will prompt for the filename.</a:t>
            </a:r>
          </a:p>
          <a:p>
            <a:pPr marL="285750" indent="-285750"/>
            <a:r>
              <a:rPr lang="en-US" dirty="0">
                <a:solidFill>
                  <a:schemeClr val="bg2">
                    <a:lumMod val="75000"/>
                    <a:lumOff val="25000"/>
                  </a:schemeClr>
                </a:solidFill>
              </a:rPr>
              <a:t>Use the </a:t>
            </a:r>
            <a:r>
              <a:rPr lang="en-US" b="1" dirty="0" err="1">
                <a:solidFill>
                  <a:schemeClr val="bg2">
                    <a:lumMod val="75000"/>
                    <a:lumOff val="25000"/>
                  </a:schemeClr>
                </a:solidFill>
              </a:rPr>
              <a:t>dir</a:t>
            </a:r>
            <a:r>
              <a:rPr lang="en-US" dirty="0">
                <a:solidFill>
                  <a:schemeClr val="bg2">
                    <a:lumMod val="75000"/>
                    <a:lumOff val="25000"/>
                  </a:schemeClr>
                </a:solidFill>
              </a:rPr>
              <a:t> command to see the file </a:t>
            </a:r>
            <a:r>
              <a:rPr lang="en-US" dirty="0" smtClean="0">
                <a:solidFill>
                  <a:schemeClr val="bg2">
                    <a:lumMod val="75000"/>
                    <a:lumOff val="25000"/>
                  </a:schemeClr>
                </a:solidFill>
              </a:rPr>
              <a:t>on</a:t>
            </a:r>
            <a:br>
              <a:rPr lang="en-US" dirty="0" smtClean="0">
                <a:solidFill>
                  <a:schemeClr val="bg2">
                    <a:lumMod val="75000"/>
                    <a:lumOff val="25000"/>
                  </a:schemeClr>
                </a:solidFill>
              </a:rPr>
            </a:br>
            <a:r>
              <a:rPr lang="en-US" dirty="0" smtClean="0">
                <a:solidFill>
                  <a:schemeClr val="bg2">
                    <a:lumMod val="75000"/>
                    <a:lumOff val="25000"/>
                  </a:schemeClr>
                </a:solidFill>
              </a:rPr>
              <a:t>the </a:t>
            </a:r>
            <a:r>
              <a:rPr lang="en-US" dirty="0">
                <a:solidFill>
                  <a:schemeClr val="bg2">
                    <a:lumMod val="75000"/>
                    <a:lumOff val="25000"/>
                  </a:schemeClr>
                </a:solidFill>
              </a:rPr>
              <a:t>USB drive.</a:t>
            </a:r>
          </a:p>
          <a:p>
            <a:pPr marL="0" indent="0">
              <a:buNone/>
            </a:pPr>
            <a:r>
              <a:rPr lang="en-US" b="1" dirty="0" smtClean="0">
                <a:solidFill>
                  <a:schemeClr val="bg2">
                    <a:lumMod val="75000"/>
                    <a:lumOff val="25000"/>
                  </a:schemeClr>
                </a:solidFill>
              </a:rPr>
              <a:t>Restore </a:t>
            </a:r>
            <a:r>
              <a:rPr lang="en-US" b="1" dirty="0">
                <a:solidFill>
                  <a:schemeClr val="bg2">
                    <a:lumMod val="75000"/>
                    <a:lumOff val="25000"/>
                  </a:schemeClr>
                </a:solidFill>
              </a:rPr>
              <a:t>Configurations with a </a:t>
            </a:r>
            <a:r>
              <a:rPr lang="en-US" b="1" dirty="0" smtClean="0">
                <a:solidFill>
                  <a:schemeClr val="bg2">
                    <a:lumMod val="75000"/>
                    <a:lumOff val="25000"/>
                  </a:schemeClr>
                </a:solidFill>
              </a:rPr>
              <a:t>USB</a:t>
            </a:r>
            <a:br>
              <a:rPr lang="en-US" b="1" dirty="0" smtClean="0">
                <a:solidFill>
                  <a:schemeClr val="bg2">
                    <a:lumMod val="75000"/>
                    <a:lumOff val="25000"/>
                  </a:schemeClr>
                </a:solidFill>
              </a:rPr>
            </a:br>
            <a:r>
              <a:rPr lang="en-US" b="1" dirty="0" smtClean="0">
                <a:solidFill>
                  <a:schemeClr val="bg2">
                    <a:lumMod val="75000"/>
                    <a:lumOff val="25000"/>
                  </a:schemeClr>
                </a:solidFill>
              </a:rPr>
              <a:t>Flash </a:t>
            </a:r>
            <a:r>
              <a:rPr lang="en-US" b="1" dirty="0">
                <a:solidFill>
                  <a:schemeClr val="bg2">
                    <a:lumMod val="75000"/>
                    <a:lumOff val="25000"/>
                  </a:schemeClr>
                </a:solidFill>
              </a:rPr>
              <a:t>Drive</a:t>
            </a:r>
            <a:endParaRPr lang="en-US" dirty="0">
              <a:solidFill>
                <a:schemeClr val="bg2">
                  <a:lumMod val="75000"/>
                  <a:lumOff val="25000"/>
                </a:schemeClr>
              </a:solidFill>
            </a:endParaRPr>
          </a:p>
          <a:p>
            <a:pPr marL="285750" indent="-285750"/>
            <a:r>
              <a:rPr lang="en-US" dirty="0">
                <a:solidFill>
                  <a:schemeClr val="bg2">
                    <a:lumMod val="75000"/>
                    <a:lumOff val="25000"/>
                  </a:schemeClr>
                </a:solidFill>
              </a:rPr>
              <a:t>Assuming the file name is </a:t>
            </a:r>
            <a:r>
              <a:rPr lang="en-US" b="1" dirty="0">
                <a:solidFill>
                  <a:schemeClr val="bg2">
                    <a:lumMod val="75000"/>
                    <a:lumOff val="25000"/>
                  </a:schemeClr>
                </a:solidFill>
              </a:rPr>
              <a:t>R1-Config</a:t>
            </a:r>
            <a:r>
              <a:rPr lang="en-US" dirty="0" smtClean="0">
                <a:solidFill>
                  <a:schemeClr val="bg2">
                    <a:lumMod val="75000"/>
                    <a:lumOff val="25000"/>
                  </a:schemeClr>
                </a:solidFill>
              </a:rPr>
              <a:t>,</a:t>
            </a:r>
            <a:br>
              <a:rPr lang="en-US" dirty="0" smtClean="0">
                <a:solidFill>
                  <a:schemeClr val="bg2">
                    <a:lumMod val="75000"/>
                    <a:lumOff val="25000"/>
                  </a:schemeClr>
                </a:solidFill>
              </a:rPr>
            </a:br>
            <a:r>
              <a:rPr lang="en-US" dirty="0" smtClean="0">
                <a:solidFill>
                  <a:schemeClr val="bg2">
                    <a:lumMod val="75000"/>
                    <a:lumOff val="25000"/>
                  </a:schemeClr>
                </a:solidFill>
              </a:rPr>
              <a:t>use </a:t>
            </a:r>
            <a:r>
              <a:rPr lang="en-US" dirty="0">
                <a:solidFill>
                  <a:schemeClr val="bg2">
                    <a:lumMod val="75000"/>
                    <a:lumOff val="25000"/>
                  </a:schemeClr>
                </a:solidFill>
              </a:rPr>
              <a:t>the command </a:t>
            </a:r>
            <a:r>
              <a:rPr lang="en-US" b="1" dirty="0">
                <a:solidFill>
                  <a:schemeClr val="bg2">
                    <a:lumMod val="75000"/>
                    <a:lumOff val="25000"/>
                  </a:schemeClr>
                </a:solidFill>
              </a:rPr>
              <a:t>copy usbflash0:/R1-Config </a:t>
            </a:r>
            <a:r>
              <a:rPr lang="en-US" i="1" dirty="0">
                <a:solidFill>
                  <a:schemeClr val="bg2">
                    <a:lumMod val="75000"/>
                    <a:lumOff val="25000"/>
                  </a:schemeClr>
                </a:solidFill>
              </a:rPr>
              <a:t>running-</a:t>
            </a:r>
            <a:r>
              <a:rPr lang="en-US" i="1" dirty="0" err="1">
                <a:solidFill>
                  <a:schemeClr val="bg2">
                    <a:lumMod val="75000"/>
                    <a:lumOff val="25000"/>
                  </a:schemeClr>
                </a:solidFill>
              </a:rPr>
              <a:t>config</a:t>
            </a:r>
            <a:r>
              <a:rPr lang="en-US" dirty="0">
                <a:solidFill>
                  <a:schemeClr val="bg2">
                    <a:lumMod val="75000"/>
                    <a:lumOff val="25000"/>
                  </a:schemeClr>
                </a:solidFill>
              </a:rPr>
              <a:t> to </a:t>
            </a:r>
            <a:r>
              <a:rPr lang="en-US" dirty="0" smtClean="0">
                <a:solidFill>
                  <a:schemeClr val="bg2">
                    <a:lumMod val="75000"/>
                    <a:lumOff val="25000"/>
                  </a:schemeClr>
                </a:solidFill>
              </a:rPr>
              <a:t>rest</a:t>
            </a:r>
            <a:r>
              <a:rPr lang="en-US" dirty="0">
                <a:solidFill>
                  <a:schemeClr val="bg2">
                    <a:lumMod val="75000"/>
                    <a:lumOff val="25000"/>
                  </a:schemeClr>
                </a:solidFill>
              </a:rPr>
              <a:t>ore a running configuration.</a:t>
            </a:r>
          </a:p>
          <a:p>
            <a:pPr marL="285750" indent="-285750"/>
            <a:endParaRPr lang="en-US" dirty="0"/>
          </a:p>
        </p:txBody>
      </p:sp>
    </p:spTree>
    <p:extLst>
      <p:ext uri="{BB962C8B-B14F-4D97-AF65-F5344CB8AC3E}">
        <p14:creationId xmlns:p14="http://schemas.microsoft.com/office/powerpoint/2010/main" val="10001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2072640"/>
            <a:ext cx="8112125" cy="688368"/>
          </a:xfrm>
        </p:spPr>
        <p:txBody>
          <a:bodyPr/>
          <a:lstStyle/>
          <a:p>
            <a:r>
              <a:rPr lang="en-US" sz="4000" dirty="0" smtClean="0"/>
              <a:t>Section 11.3:</a:t>
            </a:r>
            <a:br>
              <a:rPr lang="en-US" sz="4000" dirty="0" smtClean="0"/>
            </a:br>
            <a:r>
              <a:rPr lang="en-US" sz="4000" dirty="0" smtClean="0"/>
              <a:t>Basic Network Performance</a:t>
            </a:r>
            <a:endParaRPr lang="en-US" sz="4000" dirty="0"/>
          </a:p>
        </p:txBody>
      </p:sp>
      <p:sp>
        <p:nvSpPr>
          <p:cNvPr id="5" name="Text Placeholder 6"/>
          <p:cNvSpPr txBox="1">
            <a:spLocks/>
          </p:cNvSpPr>
          <p:nvPr/>
        </p:nvSpPr>
        <p:spPr>
          <a:xfrm>
            <a:off x="419100" y="3012948"/>
            <a:ext cx="8577072" cy="265633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Upon completion of this section, you should be able to: </a:t>
            </a:r>
          </a:p>
          <a:p>
            <a:r>
              <a:rPr lang="en-US" sz="1800" dirty="0"/>
              <a:t>Use the output of the ping command to establish relative network performance</a:t>
            </a:r>
            <a:r>
              <a:rPr lang="en-US" sz="1800" dirty="0" smtClean="0"/>
              <a:t>.</a:t>
            </a:r>
          </a:p>
          <a:p>
            <a:r>
              <a:rPr lang="en-US" sz="1800" dirty="0"/>
              <a:t>Use the output of the tracert command to establish relative network performance</a:t>
            </a:r>
            <a:r>
              <a:rPr lang="en-US" sz="1800" dirty="0" smtClean="0"/>
              <a:t>.</a:t>
            </a:r>
          </a:p>
          <a:p>
            <a:r>
              <a:rPr lang="en-US" sz="1800" dirty="0"/>
              <a:t>Use show commands to verify the configuration and status of network devices</a:t>
            </a:r>
            <a:r>
              <a:rPr lang="en-US" sz="1800" dirty="0" smtClean="0"/>
              <a:t>.</a:t>
            </a:r>
          </a:p>
          <a:p>
            <a:r>
              <a:rPr lang="en-US" sz="1800" dirty="0"/>
              <a:t>Use host and IOS commands to acquire information about network devices.</a:t>
            </a:r>
            <a:endParaRPr lang="en-US" sz="1800" dirty="0" smtClean="0">
              <a:solidFill>
                <a:srgbClr val="FF0000"/>
              </a:solidFill>
            </a:endParaRPr>
          </a:p>
        </p:txBody>
      </p:sp>
    </p:spTree>
    <p:extLst>
      <p:ext uri="{BB962C8B-B14F-4D97-AF65-F5344CB8AC3E}">
        <p14:creationId xmlns:p14="http://schemas.microsoft.com/office/powerpoint/2010/main" val="57242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11.3.1:</a:t>
            </a:r>
            <a:br>
              <a:rPr lang="en-US" sz="2800" dirty="0" smtClean="0"/>
            </a:br>
            <a:r>
              <a:rPr lang="en-US" sz="2800" dirty="0" smtClean="0"/>
              <a:t>The ping Command</a:t>
            </a:r>
            <a:endParaRPr lang="en-US" sz="2800" dirty="0"/>
          </a:p>
        </p:txBody>
      </p:sp>
    </p:spTree>
    <p:extLst>
      <p:ext uri="{BB962C8B-B14F-4D97-AF65-F5344CB8AC3E}">
        <p14:creationId xmlns:p14="http://schemas.microsoft.com/office/powerpoint/2010/main" val="90661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3200" dirty="0"/>
              <a:t>Small Network Topologies</a:t>
            </a:r>
          </a:p>
        </p:txBody>
      </p:sp>
      <p:sp>
        <p:nvSpPr>
          <p:cNvPr id="3" name="Text Placeholder 2"/>
          <p:cNvSpPr>
            <a:spLocks noGrp="1"/>
          </p:cNvSpPr>
          <p:nvPr>
            <p:ph type="body" sz="quarter" idx="10"/>
          </p:nvPr>
        </p:nvSpPr>
        <p:spPr/>
        <p:txBody>
          <a:bodyPr/>
          <a:lstStyle/>
          <a:p>
            <a:pPr marL="0" indent="0">
              <a:buNone/>
            </a:pPr>
            <a:r>
              <a:rPr lang="en-US" dirty="0"/>
              <a:t>Typical Small Business Network</a:t>
            </a:r>
          </a:p>
          <a:p>
            <a:pPr marL="285750" indent="-285750"/>
            <a:r>
              <a:rPr lang="en-US" dirty="0">
                <a:solidFill>
                  <a:schemeClr val="bg2">
                    <a:lumMod val="65000"/>
                    <a:lumOff val="35000"/>
                  </a:schemeClr>
                </a:solidFill>
              </a:rPr>
              <a:t>Small networks have simple designs.</a:t>
            </a:r>
          </a:p>
          <a:p>
            <a:pPr marL="285750" indent="-285750"/>
            <a:r>
              <a:rPr lang="en-US" dirty="0">
                <a:solidFill>
                  <a:schemeClr val="bg2">
                    <a:lumMod val="65000"/>
                    <a:lumOff val="35000"/>
                  </a:schemeClr>
                </a:solidFill>
              </a:rPr>
              <a:t>Only a small number of network devices are </a:t>
            </a:r>
            <a:r>
              <a:rPr lang="en-US" dirty="0" smtClean="0">
                <a:solidFill>
                  <a:schemeClr val="bg2">
                    <a:lumMod val="65000"/>
                    <a:lumOff val="35000"/>
                  </a:schemeClr>
                </a:solidFill>
              </a:rPr>
              <a:t>needed.</a:t>
            </a:r>
            <a:endParaRPr lang="en-US" dirty="0">
              <a:solidFill>
                <a:schemeClr val="bg2">
                  <a:lumMod val="65000"/>
                  <a:lumOff val="35000"/>
                </a:schemeClr>
              </a:solidFill>
            </a:endParaRPr>
          </a:p>
          <a:p>
            <a:pPr marL="285750" indent="-285750"/>
            <a:r>
              <a:rPr lang="en-US" dirty="0">
                <a:solidFill>
                  <a:schemeClr val="bg2">
                    <a:lumMod val="65000"/>
                    <a:lumOff val="35000"/>
                  </a:schemeClr>
                </a:solidFill>
              </a:rPr>
              <a:t>A small network usually comprises one router, a couple of </a:t>
            </a:r>
            <a:r>
              <a:rPr lang="en-US" dirty="0" smtClean="0">
                <a:solidFill>
                  <a:schemeClr val="bg2">
                    <a:lumMod val="65000"/>
                    <a:lumOff val="35000"/>
                  </a:schemeClr>
                </a:solidFill>
              </a:rPr>
              <a:t>switches, </a:t>
            </a:r>
            <a:r>
              <a:rPr lang="en-US" dirty="0">
                <a:solidFill>
                  <a:schemeClr val="bg2">
                    <a:lumMod val="65000"/>
                    <a:lumOff val="35000"/>
                  </a:schemeClr>
                </a:solidFill>
              </a:rPr>
              <a:t>and the user PCs.</a:t>
            </a:r>
          </a:p>
          <a:p>
            <a:pPr marL="285750" indent="-285750"/>
            <a:r>
              <a:rPr lang="en-US" dirty="0">
                <a:solidFill>
                  <a:schemeClr val="bg2">
                    <a:lumMod val="65000"/>
                    <a:lumOff val="35000"/>
                  </a:schemeClr>
                </a:solidFill>
              </a:rPr>
              <a:t>A connection to the Internet is achieved through a single WAN link (commonly either cable or DSL).</a:t>
            </a:r>
          </a:p>
          <a:p>
            <a:pPr marL="285750" indent="-285750"/>
            <a:r>
              <a:rPr lang="en-US" dirty="0">
                <a:solidFill>
                  <a:schemeClr val="bg2">
                    <a:lumMod val="65000"/>
                    <a:lumOff val="35000"/>
                  </a:schemeClr>
                </a:solidFill>
              </a:rPr>
              <a:t>Most of the managing task is related </a:t>
            </a:r>
            <a:r>
              <a:rPr lang="en-US" dirty="0" smtClean="0">
                <a:solidFill>
                  <a:schemeClr val="bg2">
                    <a:lumMod val="65000"/>
                    <a:lumOff val="35000"/>
                  </a:schemeClr>
                </a:solidFill>
              </a:rPr>
              <a:t>to</a:t>
            </a:r>
            <a:br>
              <a:rPr lang="en-US" dirty="0" smtClean="0">
                <a:solidFill>
                  <a:schemeClr val="bg2">
                    <a:lumMod val="65000"/>
                    <a:lumOff val="35000"/>
                  </a:schemeClr>
                </a:solidFill>
              </a:rPr>
            </a:br>
            <a:r>
              <a:rPr lang="en-US" dirty="0" smtClean="0">
                <a:solidFill>
                  <a:schemeClr val="bg2">
                    <a:lumMod val="65000"/>
                    <a:lumOff val="35000"/>
                  </a:schemeClr>
                </a:solidFill>
              </a:rPr>
              <a:t>maintaining </a:t>
            </a:r>
            <a:r>
              <a:rPr lang="en-US" dirty="0">
                <a:solidFill>
                  <a:schemeClr val="bg2">
                    <a:lumMod val="65000"/>
                    <a:lumOff val="35000"/>
                  </a:schemeClr>
                </a:solidFill>
              </a:rPr>
              <a:t>and </a:t>
            </a:r>
            <a:r>
              <a:rPr lang="en-US" dirty="0" smtClean="0">
                <a:solidFill>
                  <a:schemeClr val="bg2">
                    <a:lumMod val="65000"/>
                    <a:lumOff val="35000"/>
                  </a:schemeClr>
                </a:solidFill>
              </a:rPr>
              <a:t>troubleshooting existing</a:t>
            </a:r>
            <a:br>
              <a:rPr lang="en-US" dirty="0" smtClean="0">
                <a:solidFill>
                  <a:schemeClr val="bg2">
                    <a:lumMod val="65000"/>
                    <a:lumOff val="35000"/>
                  </a:schemeClr>
                </a:solidFill>
              </a:rPr>
            </a:br>
            <a:r>
              <a:rPr lang="en-US" dirty="0" smtClean="0">
                <a:solidFill>
                  <a:schemeClr val="bg2">
                    <a:lumMod val="65000"/>
                    <a:lumOff val="35000"/>
                  </a:schemeClr>
                </a:solidFill>
              </a:rPr>
              <a:t>equipment</a:t>
            </a:r>
            <a:r>
              <a:rPr lang="en-US" dirty="0">
                <a:solidFill>
                  <a:schemeClr val="bg2">
                    <a:lumMod val="65000"/>
                    <a:lumOff val="35000"/>
                  </a:schemeClr>
                </a:solidFill>
              </a:rPr>
              <a:t>.</a:t>
            </a:r>
          </a:p>
          <a:p>
            <a:pPr marL="285750" indent="-285750"/>
            <a:r>
              <a:rPr lang="en-US" dirty="0">
                <a:solidFill>
                  <a:schemeClr val="bg2">
                    <a:lumMod val="65000"/>
                    <a:lumOff val="35000"/>
                  </a:schemeClr>
                </a:solidFill>
              </a:rPr>
              <a:t>The management of a small network </a:t>
            </a:r>
            <a:r>
              <a:rPr lang="en-US" dirty="0" smtClean="0">
                <a:solidFill>
                  <a:schemeClr val="bg2">
                    <a:lumMod val="65000"/>
                    <a:lumOff val="35000"/>
                  </a:schemeClr>
                </a:solidFill>
              </a:rPr>
              <a:t>is</a:t>
            </a:r>
            <a:br>
              <a:rPr lang="en-US" dirty="0" smtClean="0">
                <a:solidFill>
                  <a:schemeClr val="bg2">
                    <a:lumMod val="65000"/>
                    <a:lumOff val="35000"/>
                  </a:schemeClr>
                </a:solidFill>
              </a:rPr>
            </a:br>
            <a:r>
              <a:rPr lang="en-US" dirty="0" smtClean="0">
                <a:solidFill>
                  <a:schemeClr val="bg2">
                    <a:lumMod val="65000"/>
                    <a:lumOff val="35000"/>
                  </a:schemeClr>
                </a:solidFill>
              </a:rPr>
              <a:t>usually </a:t>
            </a:r>
            <a:r>
              <a:rPr lang="en-US" dirty="0">
                <a:solidFill>
                  <a:schemeClr val="bg2">
                    <a:lumMod val="65000"/>
                    <a:lumOff val="35000"/>
                  </a:schemeClr>
                </a:solidFill>
              </a:rPr>
              <a:t>done by an employee of a </a:t>
            </a:r>
            <a:r>
              <a:rPr lang="en-US" dirty="0" smtClean="0">
                <a:solidFill>
                  <a:schemeClr val="bg2">
                    <a:lumMod val="65000"/>
                    <a:lumOff val="35000"/>
                  </a:schemeClr>
                </a:solidFill>
              </a:rPr>
              <a:t>third</a:t>
            </a:r>
            <a:br>
              <a:rPr lang="en-US" dirty="0" smtClean="0">
                <a:solidFill>
                  <a:schemeClr val="bg2">
                    <a:lumMod val="65000"/>
                    <a:lumOff val="35000"/>
                  </a:schemeClr>
                </a:solidFill>
              </a:rPr>
            </a:br>
            <a:r>
              <a:rPr lang="en-US" dirty="0" smtClean="0">
                <a:solidFill>
                  <a:schemeClr val="bg2">
                    <a:lumMod val="65000"/>
                    <a:lumOff val="35000"/>
                  </a:schemeClr>
                </a:solidFill>
              </a:rPr>
              <a:t>party </a:t>
            </a:r>
            <a:r>
              <a:rPr lang="en-US" dirty="0">
                <a:solidFill>
                  <a:schemeClr val="bg2">
                    <a:lumMod val="65000"/>
                    <a:lumOff val="35000"/>
                  </a:schemeClr>
                </a:solidFill>
              </a:rPr>
              <a:t>company.</a:t>
            </a:r>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4483" y="4152900"/>
            <a:ext cx="3608461" cy="2066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565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2800" dirty="0"/>
              <a:t>Interpreting Ping Results</a:t>
            </a:r>
          </a:p>
        </p:txBody>
      </p:sp>
      <p:sp>
        <p:nvSpPr>
          <p:cNvPr id="3" name="Text Placeholder 2"/>
          <p:cNvSpPr>
            <a:spLocks noGrp="1"/>
          </p:cNvSpPr>
          <p:nvPr>
            <p:ph type="body" sz="quarter" idx="10"/>
          </p:nvPr>
        </p:nvSpPr>
        <p:spPr>
          <a:xfrm>
            <a:off x="228600" y="1344168"/>
            <a:ext cx="8816340" cy="4965192"/>
          </a:xfrm>
        </p:spPr>
        <p:txBody>
          <a:bodyPr/>
          <a:lstStyle/>
          <a:p>
            <a:pPr marL="0" indent="0">
              <a:buNone/>
            </a:pPr>
            <a:r>
              <a:rPr lang="en-US" dirty="0" smtClean="0">
                <a:solidFill>
                  <a:schemeClr val="bg2">
                    <a:lumMod val="75000"/>
                    <a:lumOff val="25000"/>
                  </a:schemeClr>
                </a:solidFill>
              </a:rPr>
              <a:t>IOS Ping Indicators</a:t>
            </a:r>
          </a:p>
          <a:p>
            <a:pPr marL="285750" indent="-285750"/>
            <a:r>
              <a:rPr lang="en-US" dirty="0" smtClean="0">
                <a:solidFill>
                  <a:schemeClr val="bg2">
                    <a:lumMod val="75000"/>
                    <a:lumOff val="25000"/>
                  </a:schemeClr>
                </a:solidFill>
              </a:rPr>
              <a:t>Using </a:t>
            </a:r>
            <a:r>
              <a:rPr lang="en-US" dirty="0">
                <a:solidFill>
                  <a:schemeClr val="bg2">
                    <a:lumMod val="75000"/>
                    <a:lumOff val="25000"/>
                  </a:schemeClr>
                </a:solidFill>
              </a:rPr>
              <a:t>the </a:t>
            </a:r>
            <a:r>
              <a:rPr lang="en-US" b="1" dirty="0">
                <a:solidFill>
                  <a:schemeClr val="bg2">
                    <a:lumMod val="75000"/>
                    <a:lumOff val="25000"/>
                  </a:schemeClr>
                </a:solidFill>
              </a:rPr>
              <a:t>ping</a:t>
            </a:r>
            <a:r>
              <a:rPr lang="en-US" dirty="0">
                <a:solidFill>
                  <a:schemeClr val="bg2">
                    <a:lumMod val="75000"/>
                    <a:lumOff val="25000"/>
                  </a:schemeClr>
                </a:solidFill>
              </a:rPr>
              <a:t> command is an effective way to test connectivity.</a:t>
            </a:r>
          </a:p>
          <a:p>
            <a:pPr marL="285750" indent="-285750"/>
            <a:r>
              <a:rPr lang="en-US" dirty="0" smtClean="0">
                <a:solidFill>
                  <a:schemeClr val="bg2">
                    <a:lumMod val="75000"/>
                    <a:lumOff val="25000"/>
                  </a:schemeClr>
                </a:solidFill>
              </a:rPr>
              <a:t>Use </a:t>
            </a:r>
            <a:r>
              <a:rPr lang="en-US" dirty="0">
                <a:solidFill>
                  <a:schemeClr val="bg2">
                    <a:lumMod val="75000"/>
                    <a:lumOff val="25000"/>
                  </a:schemeClr>
                </a:solidFill>
              </a:rPr>
              <a:t>the Internet Control Message Protocol (ICMP) to verify Layer 3 connectivity.</a:t>
            </a:r>
          </a:p>
          <a:p>
            <a:pPr marL="285750" indent="-285750"/>
            <a:r>
              <a:rPr lang="en-US" dirty="0">
                <a:solidFill>
                  <a:schemeClr val="bg2">
                    <a:lumMod val="75000"/>
                    <a:lumOff val="25000"/>
                  </a:schemeClr>
                </a:solidFill>
              </a:rPr>
              <a:t>The </a:t>
            </a:r>
            <a:r>
              <a:rPr lang="en-US" b="1" dirty="0">
                <a:solidFill>
                  <a:schemeClr val="bg2">
                    <a:lumMod val="75000"/>
                    <a:lumOff val="25000"/>
                  </a:schemeClr>
                </a:solidFill>
              </a:rPr>
              <a:t>ping</a:t>
            </a:r>
            <a:r>
              <a:rPr lang="en-US" dirty="0">
                <a:solidFill>
                  <a:schemeClr val="bg2">
                    <a:lumMod val="75000"/>
                    <a:lumOff val="25000"/>
                  </a:schemeClr>
                </a:solidFill>
              </a:rPr>
              <a:t> command can help to identify the source of the problem.</a:t>
            </a:r>
          </a:p>
          <a:p>
            <a:pPr marL="285750" indent="-285750"/>
            <a:r>
              <a:rPr lang="en-US" dirty="0">
                <a:solidFill>
                  <a:schemeClr val="bg2">
                    <a:lumMod val="75000"/>
                    <a:lumOff val="25000"/>
                  </a:schemeClr>
                </a:solidFill>
              </a:rPr>
              <a:t>A ping issued from the IOS will yield one of several indications for each ICMP echo request that was sent. The most common indicators are:</a:t>
            </a:r>
          </a:p>
          <a:p>
            <a:pPr marL="517525" indent="-174625">
              <a:buFont typeface="Courier New" panose="02070309020205020404" pitchFamily="49" charset="0"/>
              <a:buChar char="o"/>
            </a:pPr>
            <a:r>
              <a:rPr lang="en-US" b="1" dirty="0">
                <a:solidFill>
                  <a:schemeClr val="bg2">
                    <a:lumMod val="75000"/>
                    <a:lumOff val="25000"/>
                  </a:schemeClr>
                </a:solidFill>
              </a:rPr>
              <a:t>!</a:t>
            </a:r>
            <a:r>
              <a:rPr lang="en-US" dirty="0">
                <a:solidFill>
                  <a:schemeClr val="bg2">
                    <a:lumMod val="75000"/>
                    <a:lumOff val="25000"/>
                  </a:schemeClr>
                </a:solidFill>
              </a:rPr>
              <a:t> - </a:t>
            </a:r>
            <a:r>
              <a:rPr lang="en-US" dirty="0" smtClean="0">
                <a:solidFill>
                  <a:schemeClr val="bg2">
                    <a:lumMod val="75000"/>
                    <a:lumOff val="25000"/>
                  </a:schemeClr>
                </a:solidFill>
              </a:rPr>
              <a:t>Indicates </a:t>
            </a:r>
            <a:r>
              <a:rPr lang="en-US" dirty="0">
                <a:solidFill>
                  <a:schemeClr val="bg2">
                    <a:lumMod val="75000"/>
                    <a:lumOff val="25000"/>
                  </a:schemeClr>
                </a:solidFill>
              </a:rPr>
              <a:t>receipt of an ICMP echo reply message.</a:t>
            </a:r>
          </a:p>
          <a:p>
            <a:pPr marL="517525" indent="-174625">
              <a:buFont typeface="Courier New" panose="02070309020205020404" pitchFamily="49" charset="0"/>
              <a:buChar char="o"/>
            </a:pPr>
            <a:r>
              <a:rPr lang="en-US" b="1" dirty="0">
                <a:solidFill>
                  <a:schemeClr val="bg2">
                    <a:lumMod val="75000"/>
                    <a:lumOff val="25000"/>
                  </a:schemeClr>
                </a:solidFill>
              </a:rPr>
              <a:t>.</a:t>
            </a:r>
            <a:r>
              <a:rPr lang="en-US" dirty="0">
                <a:solidFill>
                  <a:schemeClr val="bg2">
                    <a:lumMod val="75000"/>
                    <a:lumOff val="25000"/>
                  </a:schemeClr>
                </a:solidFill>
              </a:rPr>
              <a:t> - </a:t>
            </a:r>
            <a:r>
              <a:rPr lang="en-US" dirty="0" smtClean="0">
                <a:solidFill>
                  <a:schemeClr val="bg2">
                    <a:lumMod val="75000"/>
                    <a:lumOff val="25000"/>
                  </a:schemeClr>
                </a:solidFill>
              </a:rPr>
              <a:t>Indicates time </a:t>
            </a:r>
            <a:r>
              <a:rPr lang="en-US" dirty="0">
                <a:solidFill>
                  <a:schemeClr val="bg2">
                    <a:lumMod val="75000"/>
                    <a:lumOff val="25000"/>
                  </a:schemeClr>
                </a:solidFill>
              </a:rPr>
              <a:t>expired while waiting for an ICMP echo reply message</a:t>
            </a:r>
          </a:p>
          <a:p>
            <a:pPr marL="517525" indent="-174625">
              <a:buFont typeface="Courier New" panose="02070309020205020404" pitchFamily="49" charset="0"/>
              <a:buChar char="o"/>
            </a:pPr>
            <a:r>
              <a:rPr lang="en-US" b="1" dirty="0">
                <a:solidFill>
                  <a:schemeClr val="bg2">
                    <a:lumMod val="75000"/>
                    <a:lumOff val="25000"/>
                  </a:schemeClr>
                </a:solidFill>
              </a:rPr>
              <a:t>U</a:t>
            </a:r>
            <a:r>
              <a:rPr lang="en-US" dirty="0">
                <a:solidFill>
                  <a:schemeClr val="bg2">
                    <a:lumMod val="75000"/>
                    <a:lumOff val="25000"/>
                  </a:schemeClr>
                </a:solidFill>
              </a:rPr>
              <a:t> - </a:t>
            </a:r>
            <a:r>
              <a:rPr lang="en-US" dirty="0" smtClean="0">
                <a:solidFill>
                  <a:schemeClr val="bg2">
                    <a:lumMod val="75000"/>
                    <a:lumOff val="25000"/>
                  </a:schemeClr>
                </a:solidFill>
              </a:rPr>
              <a:t>Indicates that an </a:t>
            </a:r>
            <a:r>
              <a:rPr lang="en-US" dirty="0">
                <a:solidFill>
                  <a:schemeClr val="bg2">
                    <a:lumMod val="75000"/>
                    <a:lumOff val="25000"/>
                  </a:schemeClr>
                </a:solidFill>
              </a:rPr>
              <a:t>ICMP unreachable message was received</a:t>
            </a:r>
          </a:p>
          <a:p>
            <a:endParaRPr lang="en-US" dirty="0"/>
          </a:p>
        </p:txBody>
      </p:sp>
    </p:spTree>
    <p:extLst>
      <p:ext uri="{BB962C8B-B14F-4D97-AF65-F5344CB8AC3E}">
        <p14:creationId xmlns:p14="http://schemas.microsoft.com/office/powerpoint/2010/main" val="123910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2800" dirty="0"/>
              <a:t>Interpreting Ping </a:t>
            </a:r>
            <a:r>
              <a:rPr lang="en-US" sz="2800" dirty="0" smtClean="0"/>
              <a:t>Results (cont.)</a:t>
            </a:r>
            <a:endParaRPr lang="en-US" sz="2800" dirty="0"/>
          </a:p>
        </p:txBody>
      </p:sp>
      <p:sp>
        <p:nvSpPr>
          <p:cNvPr id="2" name="Text Placeholder 1"/>
          <p:cNvSpPr>
            <a:spLocks noGrp="1"/>
          </p:cNvSpPr>
          <p:nvPr>
            <p:ph type="body" sz="quarter" idx="10"/>
          </p:nvPr>
        </p:nvSpPr>
        <p:spPr/>
        <p:txBody>
          <a:bodyPr/>
          <a:lstStyle/>
          <a:p>
            <a:pPr marL="0" indent="0">
              <a:buNone/>
            </a:pPr>
            <a:r>
              <a:rPr lang="en-US" sz="1800" dirty="0" smtClean="0">
                <a:solidFill>
                  <a:schemeClr val="bg2">
                    <a:lumMod val="75000"/>
                    <a:lumOff val="25000"/>
                  </a:schemeClr>
                </a:solidFill>
              </a:rPr>
              <a:t>IOS Ping Indicators</a:t>
            </a:r>
          </a:p>
          <a:p>
            <a:pPr marL="285750" indent="-285750"/>
            <a:r>
              <a:rPr lang="en-US" sz="1800" dirty="0" smtClean="0">
                <a:solidFill>
                  <a:schemeClr val="bg2">
                    <a:lumMod val="75000"/>
                    <a:lumOff val="25000"/>
                  </a:schemeClr>
                </a:solidFill>
              </a:rPr>
              <a:t>The </a:t>
            </a:r>
            <a:r>
              <a:rPr lang="en-US" sz="1800" dirty="0">
                <a:solidFill>
                  <a:schemeClr val="bg2">
                    <a:lumMod val="75000"/>
                    <a:lumOff val="25000"/>
                  </a:schemeClr>
                </a:solidFill>
              </a:rPr>
              <a:t>"</a:t>
            </a:r>
            <a:r>
              <a:rPr lang="en-US" sz="1800" b="1" dirty="0">
                <a:solidFill>
                  <a:schemeClr val="bg2">
                    <a:lumMod val="75000"/>
                    <a:lumOff val="25000"/>
                  </a:schemeClr>
                </a:solidFill>
              </a:rPr>
              <a:t>.</a:t>
            </a:r>
            <a:r>
              <a:rPr lang="en-US" sz="1800" dirty="0">
                <a:solidFill>
                  <a:schemeClr val="bg2">
                    <a:lumMod val="75000"/>
                    <a:lumOff val="25000"/>
                  </a:schemeClr>
                </a:solidFill>
              </a:rPr>
              <a:t>" (period) may indicate that a connectivity problem occurred somewhere along the path. A number of reasons can result in </a:t>
            </a:r>
            <a:r>
              <a:rPr lang="en-US" sz="1800" dirty="0" smtClean="0">
                <a:solidFill>
                  <a:schemeClr val="bg2">
                    <a:lumMod val="75000"/>
                    <a:lumOff val="25000"/>
                  </a:schemeClr>
                </a:solidFill>
              </a:rPr>
              <a:t>this indicator:</a:t>
            </a:r>
            <a:endParaRPr lang="en-US" sz="1800" dirty="0">
              <a:solidFill>
                <a:schemeClr val="bg2">
                  <a:lumMod val="75000"/>
                  <a:lumOff val="25000"/>
                </a:schemeClr>
              </a:solidFill>
            </a:endParaRPr>
          </a:p>
          <a:p>
            <a:pPr marL="742950" lvl="1" indent="-285750">
              <a:buFont typeface="Courier New" panose="02070309020205020404" pitchFamily="49" charset="0"/>
              <a:buChar char="o"/>
            </a:pPr>
            <a:r>
              <a:rPr lang="en-US" sz="1600" dirty="0">
                <a:solidFill>
                  <a:schemeClr val="bg2">
                    <a:lumMod val="75000"/>
                    <a:lumOff val="25000"/>
                  </a:schemeClr>
                </a:solidFill>
              </a:rPr>
              <a:t>A router along the path did not have a route to the destination.</a:t>
            </a:r>
          </a:p>
          <a:p>
            <a:pPr marL="742950" lvl="1" indent="-285750">
              <a:buFont typeface="Courier New" panose="02070309020205020404" pitchFamily="49" charset="0"/>
              <a:buChar char="o"/>
            </a:pPr>
            <a:r>
              <a:rPr lang="en-US" sz="1600" dirty="0">
                <a:solidFill>
                  <a:schemeClr val="bg2">
                    <a:lumMod val="75000"/>
                    <a:lumOff val="25000"/>
                  </a:schemeClr>
                </a:solidFill>
              </a:rPr>
              <a:t>The ping was blocked by </a:t>
            </a:r>
            <a:r>
              <a:rPr lang="en-US" sz="1600" dirty="0" smtClean="0">
                <a:solidFill>
                  <a:schemeClr val="bg2">
                    <a:lumMod val="75000"/>
                    <a:lumOff val="25000"/>
                  </a:schemeClr>
                </a:solidFill>
              </a:rPr>
              <a:t>device security</a:t>
            </a:r>
            <a:r>
              <a:rPr lang="en-US" sz="1600" dirty="0">
                <a:solidFill>
                  <a:schemeClr val="bg2">
                    <a:lumMod val="75000"/>
                    <a:lumOff val="25000"/>
                  </a:schemeClr>
                </a:solidFill>
              </a:rPr>
              <a:t>.</a:t>
            </a:r>
          </a:p>
          <a:p>
            <a:pPr marL="742950" lvl="1" indent="-285750">
              <a:buFont typeface="Courier New" panose="02070309020205020404" pitchFamily="49" charset="0"/>
              <a:buChar char="o"/>
            </a:pPr>
            <a:r>
              <a:rPr lang="en-US" sz="1600" dirty="0">
                <a:solidFill>
                  <a:schemeClr val="bg2">
                    <a:lumMod val="75000"/>
                    <a:lumOff val="25000"/>
                  </a:schemeClr>
                </a:solidFill>
              </a:rPr>
              <a:t>The ping timed out before </a:t>
            </a:r>
            <a:r>
              <a:rPr lang="en-US" sz="1600" dirty="0" smtClean="0">
                <a:solidFill>
                  <a:schemeClr val="bg2">
                    <a:lumMod val="75000"/>
                    <a:lumOff val="25000"/>
                  </a:schemeClr>
                </a:solidFill>
              </a:rPr>
              <a:t>another</a:t>
            </a:r>
            <a:br>
              <a:rPr lang="en-US" sz="1600" dirty="0" smtClean="0">
                <a:solidFill>
                  <a:schemeClr val="bg2">
                    <a:lumMod val="75000"/>
                    <a:lumOff val="25000"/>
                  </a:schemeClr>
                </a:solidFill>
              </a:rPr>
            </a:br>
            <a:r>
              <a:rPr lang="en-US" sz="1600" dirty="0" smtClean="0">
                <a:solidFill>
                  <a:schemeClr val="bg2">
                    <a:lumMod val="75000"/>
                    <a:lumOff val="25000"/>
                  </a:schemeClr>
                </a:solidFill>
              </a:rPr>
              <a:t>protocol’s </a:t>
            </a:r>
            <a:r>
              <a:rPr lang="en-US" sz="1600" dirty="0">
                <a:solidFill>
                  <a:schemeClr val="bg2">
                    <a:lumMod val="75000"/>
                    <a:lumOff val="25000"/>
                  </a:schemeClr>
                </a:solidFill>
              </a:rPr>
              <a:t>response was </a:t>
            </a:r>
            <a:r>
              <a:rPr lang="en-US" sz="1600" dirty="0" smtClean="0">
                <a:solidFill>
                  <a:schemeClr val="bg2">
                    <a:lumMod val="75000"/>
                    <a:lumOff val="25000"/>
                  </a:schemeClr>
                </a:solidFill>
              </a:rPr>
              <a:t>received</a:t>
            </a:r>
            <a:br>
              <a:rPr lang="en-US" sz="1600" dirty="0" smtClean="0">
                <a:solidFill>
                  <a:schemeClr val="bg2">
                    <a:lumMod val="75000"/>
                    <a:lumOff val="25000"/>
                  </a:schemeClr>
                </a:solidFill>
              </a:rPr>
            </a:br>
            <a:r>
              <a:rPr lang="en-US" sz="1600" dirty="0" smtClean="0">
                <a:solidFill>
                  <a:schemeClr val="bg2">
                    <a:lumMod val="75000"/>
                    <a:lumOff val="25000"/>
                  </a:schemeClr>
                </a:solidFill>
              </a:rPr>
              <a:t>(</a:t>
            </a:r>
            <a:r>
              <a:rPr lang="en-US" sz="1600" dirty="0">
                <a:solidFill>
                  <a:schemeClr val="bg2">
                    <a:lumMod val="75000"/>
                    <a:lumOff val="25000"/>
                  </a:schemeClr>
                </a:solidFill>
              </a:rPr>
              <a:t>ARP, for instance).</a:t>
            </a:r>
          </a:p>
          <a:p>
            <a:pPr marL="285750" indent="-285750"/>
            <a:r>
              <a:rPr lang="en-US" sz="1800" dirty="0">
                <a:solidFill>
                  <a:schemeClr val="bg2">
                    <a:lumMod val="75000"/>
                    <a:lumOff val="25000"/>
                  </a:schemeClr>
                </a:solidFill>
              </a:rPr>
              <a:t>The "</a:t>
            </a:r>
            <a:r>
              <a:rPr lang="en-US" sz="1800" b="1" dirty="0">
                <a:solidFill>
                  <a:schemeClr val="bg2">
                    <a:lumMod val="75000"/>
                    <a:lumOff val="25000"/>
                  </a:schemeClr>
                </a:solidFill>
              </a:rPr>
              <a:t>U</a:t>
            </a:r>
            <a:r>
              <a:rPr lang="en-US" sz="1800" dirty="0">
                <a:solidFill>
                  <a:schemeClr val="bg2">
                    <a:lumMod val="75000"/>
                    <a:lumOff val="25000"/>
                  </a:schemeClr>
                </a:solidFill>
              </a:rPr>
              <a:t>" indicates that a router </a:t>
            </a:r>
            <a:r>
              <a:rPr lang="en-US" sz="1800" dirty="0" smtClean="0">
                <a:solidFill>
                  <a:schemeClr val="bg2">
                    <a:lumMod val="75000"/>
                    <a:lumOff val="25000"/>
                  </a:schemeClr>
                </a:solidFill>
              </a:rPr>
              <a:t>along</a:t>
            </a:r>
            <a:br>
              <a:rPr lang="en-US" sz="1800" dirty="0" smtClean="0">
                <a:solidFill>
                  <a:schemeClr val="bg2">
                    <a:lumMod val="75000"/>
                    <a:lumOff val="25000"/>
                  </a:schemeClr>
                </a:solidFill>
              </a:rPr>
            </a:br>
            <a:r>
              <a:rPr lang="en-US" sz="1800" dirty="0" smtClean="0">
                <a:solidFill>
                  <a:schemeClr val="bg2">
                    <a:lumMod val="75000"/>
                    <a:lumOff val="25000"/>
                  </a:schemeClr>
                </a:solidFill>
              </a:rPr>
              <a:t>the </a:t>
            </a:r>
            <a:r>
              <a:rPr lang="en-US" sz="1800" dirty="0">
                <a:solidFill>
                  <a:schemeClr val="bg2">
                    <a:lumMod val="75000"/>
                    <a:lumOff val="25000"/>
                  </a:schemeClr>
                </a:solidFill>
              </a:rPr>
              <a:t>path responded with an </a:t>
            </a:r>
            <a:r>
              <a:rPr lang="en-US" sz="1800" dirty="0" smtClean="0">
                <a:solidFill>
                  <a:schemeClr val="bg2">
                    <a:lumMod val="75000"/>
                    <a:lumOff val="25000"/>
                  </a:schemeClr>
                </a:solidFill>
              </a:rPr>
              <a:t>ICMP</a:t>
            </a:r>
            <a:br>
              <a:rPr lang="en-US" sz="1800" dirty="0" smtClean="0">
                <a:solidFill>
                  <a:schemeClr val="bg2">
                    <a:lumMod val="75000"/>
                    <a:lumOff val="25000"/>
                  </a:schemeClr>
                </a:solidFill>
              </a:rPr>
            </a:br>
            <a:r>
              <a:rPr lang="en-US" sz="1800" dirty="0" smtClean="0">
                <a:solidFill>
                  <a:schemeClr val="bg2">
                    <a:lumMod val="75000"/>
                    <a:lumOff val="25000"/>
                  </a:schemeClr>
                </a:solidFill>
              </a:rPr>
              <a:t>unreachable </a:t>
            </a:r>
            <a:r>
              <a:rPr lang="en-US" sz="1800" dirty="0">
                <a:solidFill>
                  <a:schemeClr val="bg2">
                    <a:lumMod val="75000"/>
                    <a:lumOff val="25000"/>
                  </a:schemeClr>
                </a:solidFill>
              </a:rPr>
              <a:t>message. The </a:t>
            </a:r>
            <a:r>
              <a:rPr lang="en-US" sz="1800" dirty="0" smtClean="0">
                <a:solidFill>
                  <a:schemeClr val="bg2">
                    <a:lumMod val="75000"/>
                    <a:lumOff val="25000"/>
                  </a:schemeClr>
                </a:solidFill>
              </a:rPr>
              <a:t>router</a:t>
            </a:r>
            <a:br>
              <a:rPr lang="en-US" sz="1800" dirty="0" smtClean="0">
                <a:solidFill>
                  <a:schemeClr val="bg2">
                    <a:lumMod val="75000"/>
                    <a:lumOff val="25000"/>
                  </a:schemeClr>
                </a:solidFill>
              </a:rPr>
            </a:br>
            <a:r>
              <a:rPr lang="en-US" sz="1800" dirty="0" smtClean="0">
                <a:solidFill>
                  <a:schemeClr val="bg2">
                    <a:lumMod val="75000"/>
                    <a:lumOff val="25000"/>
                  </a:schemeClr>
                </a:solidFill>
              </a:rPr>
              <a:t>either </a:t>
            </a:r>
            <a:r>
              <a:rPr lang="en-US" sz="1800" dirty="0">
                <a:solidFill>
                  <a:schemeClr val="bg2">
                    <a:lumMod val="75000"/>
                    <a:lumOff val="25000"/>
                  </a:schemeClr>
                </a:solidFill>
              </a:rPr>
              <a:t>did not have a route to </a:t>
            </a:r>
            <a:r>
              <a:rPr lang="en-US" sz="1800" dirty="0" smtClean="0">
                <a:solidFill>
                  <a:schemeClr val="bg2">
                    <a:lumMod val="75000"/>
                    <a:lumOff val="25000"/>
                  </a:schemeClr>
                </a:solidFill>
              </a:rPr>
              <a:t>the</a:t>
            </a:r>
            <a:br>
              <a:rPr lang="en-US" sz="1800" dirty="0" smtClean="0">
                <a:solidFill>
                  <a:schemeClr val="bg2">
                    <a:lumMod val="75000"/>
                    <a:lumOff val="25000"/>
                  </a:schemeClr>
                </a:solidFill>
              </a:rPr>
            </a:br>
            <a:r>
              <a:rPr lang="en-US" sz="1800" dirty="0" smtClean="0">
                <a:solidFill>
                  <a:schemeClr val="bg2">
                    <a:lumMod val="75000"/>
                    <a:lumOff val="25000"/>
                  </a:schemeClr>
                </a:solidFill>
              </a:rPr>
              <a:t>destination </a:t>
            </a:r>
            <a:r>
              <a:rPr lang="en-US" sz="1800" dirty="0">
                <a:solidFill>
                  <a:schemeClr val="bg2">
                    <a:lumMod val="75000"/>
                    <a:lumOff val="25000"/>
                  </a:schemeClr>
                </a:solidFill>
              </a:rPr>
              <a:t>address or </a:t>
            </a:r>
            <a:r>
              <a:rPr lang="en-US" sz="1800" dirty="0" smtClean="0">
                <a:solidFill>
                  <a:schemeClr val="bg2">
                    <a:lumMod val="75000"/>
                    <a:lumOff val="25000"/>
                  </a:schemeClr>
                </a:solidFill>
              </a:rPr>
              <a:t>the ping</a:t>
            </a:r>
            <a:br>
              <a:rPr lang="en-US" sz="1800" dirty="0" smtClean="0">
                <a:solidFill>
                  <a:schemeClr val="bg2">
                    <a:lumMod val="75000"/>
                    <a:lumOff val="25000"/>
                  </a:schemeClr>
                </a:solidFill>
              </a:rPr>
            </a:br>
            <a:r>
              <a:rPr lang="en-US" sz="1800" dirty="0" smtClean="0">
                <a:solidFill>
                  <a:schemeClr val="bg2">
                    <a:lumMod val="75000"/>
                    <a:lumOff val="25000"/>
                  </a:schemeClr>
                </a:solidFill>
              </a:rPr>
              <a:t>request </a:t>
            </a:r>
            <a:r>
              <a:rPr lang="en-US" sz="1800" dirty="0">
                <a:solidFill>
                  <a:schemeClr val="bg2">
                    <a:lumMod val="75000"/>
                    <a:lumOff val="25000"/>
                  </a:schemeClr>
                </a:solidFill>
              </a:rPr>
              <a:t>was blocked.</a:t>
            </a:r>
          </a:p>
          <a:p>
            <a:endParaRPr lang="en-US" sz="1800" dirty="0"/>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699" y="3264311"/>
            <a:ext cx="4152392" cy="2946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609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2800" dirty="0"/>
              <a:t>Extended Ping</a:t>
            </a:r>
          </a:p>
        </p:txBody>
      </p:sp>
      <p:sp>
        <p:nvSpPr>
          <p:cNvPr id="3" name="Text Placeholder 2"/>
          <p:cNvSpPr>
            <a:spLocks noGrp="1"/>
          </p:cNvSpPr>
          <p:nvPr>
            <p:ph type="body" sz="quarter" idx="10"/>
          </p:nvPr>
        </p:nvSpPr>
        <p:spPr/>
        <p:txBody>
          <a:bodyPr/>
          <a:lstStyle/>
          <a:p>
            <a:pPr marL="285750" indent="-285750"/>
            <a:r>
              <a:rPr lang="en-US" dirty="0">
                <a:solidFill>
                  <a:schemeClr val="bg2">
                    <a:lumMod val="75000"/>
                    <a:lumOff val="25000"/>
                  </a:schemeClr>
                </a:solidFill>
              </a:rPr>
              <a:t>The Cisco IOS offers an "extended" mode of the ping command.</a:t>
            </a:r>
          </a:p>
          <a:p>
            <a:pPr marL="285750" indent="-285750"/>
            <a:r>
              <a:rPr lang="en-US" dirty="0">
                <a:solidFill>
                  <a:schemeClr val="bg2">
                    <a:lumMod val="75000"/>
                    <a:lumOff val="25000"/>
                  </a:schemeClr>
                </a:solidFill>
              </a:rPr>
              <a:t>This mode is entered by typing </a:t>
            </a:r>
            <a:r>
              <a:rPr lang="en-US" b="1" dirty="0">
                <a:solidFill>
                  <a:schemeClr val="bg2">
                    <a:lumMod val="75000"/>
                    <a:lumOff val="25000"/>
                  </a:schemeClr>
                </a:solidFill>
              </a:rPr>
              <a:t>ping</a:t>
            </a:r>
            <a:r>
              <a:rPr lang="en-US" dirty="0">
                <a:solidFill>
                  <a:schemeClr val="bg2">
                    <a:lumMod val="75000"/>
                    <a:lumOff val="25000"/>
                  </a:schemeClr>
                </a:solidFill>
              </a:rPr>
              <a:t> in privileged EXEC mode, without a destination IP address.</a:t>
            </a:r>
          </a:p>
          <a:p>
            <a:pPr marL="285750" indent="-285750"/>
            <a:r>
              <a:rPr lang="en-US" dirty="0">
                <a:solidFill>
                  <a:schemeClr val="bg2">
                    <a:lumMod val="75000"/>
                    <a:lumOff val="25000"/>
                  </a:schemeClr>
                </a:solidFill>
              </a:rPr>
              <a:t>A series of prompts are </a:t>
            </a:r>
            <a:r>
              <a:rPr lang="en-US" dirty="0" smtClean="0">
                <a:solidFill>
                  <a:schemeClr val="bg2">
                    <a:lumMod val="75000"/>
                    <a:lumOff val="25000"/>
                  </a:schemeClr>
                </a:solidFill>
              </a:rPr>
              <a:t>then</a:t>
            </a:r>
            <a:br>
              <a:rPr lang="en-US" dirty="0" smtClean="0">
                <a:solidFill>
                  <a:schemeClr val="bg2">
                    <a:lumMod val="75000"/>
                    <a:lumOff val="25000"/>
                  </a:schemeClr>
                </a:solidFill>
              </a:rPr>
            </a:br>
            <a:r>
              <a:rPr lang="en-US" dirty="0" smtClean="0">
                <a:solidFill>
                  <a:schemeClr val="bg2">
                    <a:lumMod val="75000"/>
                    <a:lumOff val="25000"/>
                  </a:schemeClr>
                </a:solidFill>
              </a:rPr>
              <a:t>presented</a:t>
            </a:r>
            <a:r>
              <a:rPr lang="en-US" dirty="0">
                <a:solidFill>
                  <a:schemeClr val="bg2">
                    <a:lumMod val="75000"/>
                    <a:lumOff val="25000"/>
                  </a:schemeClr>
                </a:solidFill>
              </a:rPr>
              <a:t>.</a:t>
            </a:r>
          </a:p>
          <a:p>
            <a:pPr marL="285750" indent="-285750"/>
            <a:r>
              <a:rPr lang="en-US" dirty="0">
                <a:solidFill>
                  <a:schemeClr val="bg2">
                    <a:lumMod val="75000"/>
                    <a:lumOff val="25000"/>
                  </a:schemeClr>
                </a:solidFill>
              </a:rPr>
              <a:t>Pressing Enter accepts </a:t>
            </a:r>
            <a:r>
              <a:rPr lang="en-US" dirty="0" smtClean="0">
                <a:solidFill>
                  <a:schemeClr val="bg2">
                    <a:lumMod val="75000"/>
                    <a:lumOff val="25000"/>
                  </a:schemeClr>
                </a:solidFill>
              </a:rPr>
              <a:t>the</a:t>
            </a:r>
            <a:br>
              <a:rPr lang="en-US" dirty="0" smtClean="0">
                <a:solidFill>
                  <a:schemeClr val="bg2">
                    <a:lumMod val="75000"/>
                    <a:lumOff val="25000"/>
                  </a:schemeClr>
                </a:solidFill>
              </a:rPr>
            </a:br>
            <a:r>
              <a:rPr lang="en-US" dirty="0" smtClean="0">
                <a:solidFill>
                  <a:schemeClr val="bg2">
                    <a:lumMod val="75000"/>
                    <a:lumOff val="25000"/>
                  </a:schemeClr>
                </a:solidFill>
              </a:rPr>
              <a:t>indicated </a:t>
            </a:r>
            <a:r>
              <a:rPr lang="en-US" dirty="0">
                <a:solidFill>
                  <a:schemeClr val="bg2">
                    <a:lumMod val="75000"/>
                    <a:lumOff val="25000"/>
                  </a:schemeClr>
                </a:solidFill>
              </a:rPr>
              <a:t>default values.</a:t>
            </a:r>
          </a:p>
          <a:p>
            <a:endParaRPr lang="en-US" dirty="0"/>
          </a:p>
        </p:txBody>
      </p:sp>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331" y="2346164"/>
            <a:ext cx="4804461" cy="4007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981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2800" dirty="0"/>
              <a:t>Network Baseline</a:t>
            </a:r>
          </a:p>
        </p:txBody>
      </p:sp>
      <p:sp>
        <p:nvSpPr>
          <p:cNvPr id="3" name="Text Placeholder 2"/>
          <p:cNvSpPr>
            <a:spLocks noGrp="1"/>
          </p:cNvSpPr>
          <p:nvPr>
            <p:ph type="body" sz="quarter" idx="10"/>
          </p:nvPr>
        </p:nvSpPr>
        <p:spPr/>
        <p:txBody>
          <a:bodyPr/>
          <a:lstStyle/>
          <a:p>
            <a:pPr marL="285750" indent="-285750"/>
            <a:r>
              <a:rPr lang="en-US" sz="1800" dirty="0">
                <a:solidFill>
                  <a:schemeClr val="bg2">
                    <a:lumMod val="75000"/>
                    <a:lumOff val="25000"/>
                  </a:schemeClr>
                </a:solidFill>
              </a:rPr>
              <a:t>A network baseline is a very important tool.</a:t>
            </a:r>
          </a:p>
          <a:p>
            <a:pPr marL="285750" indent="-285750"/>
            <a:r>
              <a:rPr lang="en-US" sz="1800" dirty="0">
                <a:solidFill>
                  <a:schemeClr val="bg2">
                    <a:lumMod val="75000"/>
                    <a:lumOff val="25000"/>
                  </a:schemeClr>
                </a:solidFill>
              </a:rPr>
              <a:t>An effective network performance baseline is built over a period of time.</a:t>
            </a:r>
          </a:p>
          <a:p>
            <a:pPr marL="285750" indent="-285750"/>
            <a:r>
              <a:rPr lang="en-US" sz="1800" dirty="0">
                <a:solidFill>
                  <a:schemeClr val="bg2">
                    <a:lumMod val="75000"/>
                    <a:lumOff val="25000"/>
                  </a:schemeClr>
                </a:solidFill>
              </a:rPr>
              <a:t>The output derived from network commands can contribute data to the network baseline.</a:t>
            </a:r>
          </a:p>
          <a:p>
            <a:pPr marL="285750" indent="-285750"/>
            <a:r>
              <a:rPr lang="en-US" sz="1800" dirty="0">
                <a:solidFill>
                  <a:schemeClr val="bg2">
                    <a:lumMod val="75000"/>
                    <a:lumOff val="25000"/>
                  </a:schemeClr>
                </a:solidFill>
              </a:rPr>
              <a:t>A baseline can be created by </a:t>
            </a:r>
            <a:r>
              <a:rPr lang="en-US" sz="1800" dirty="0" smtClean="0">
                <a:solidFill>
                  <a:schemeClr val="bg2">
                    <a:lumMod val="75000"/>
                    <a:lumOff val="25000"/>
                  </a:schemeClr>
                </a:solidFill>
              </a:rPr>
              <a:t>copying</a:t>
            </a:r>
            <a:br>
              <a:rPr lang="en-US" sz="1800" dirty="0" smtClean="0">
                <a:solidFill>
                  <a:schemeClr val="bg2">
                    <a:lumMod val="75000"/>
                    <a:lumOff val="25000"/>
                  </a:schemeClr>
                </a:solidFill>
              </a:rPr>
            </a:br>
            <a:r>
              <a:rPr lang="en-US" sz="1800" dirty="0" smtClean="0">
                <a:solidFill>
                  <a:schemeClr val="bg2">
                    <a:lumMod val="75000"/>
                    <a:lumOff val="25000"/>
                  </a:schemeClr>
                </a:solidFill>
              </a:rPr>
              <a:t>and </a:t>
            </a:r>
            <a:r>
              <a:rPr lang="en-US" sz="1800" dirty="0">
                <a:solidFill>
                  <a:schemeClr val="bg2">
                    <a:lumMod val="75000"/>
                    <a:lumOff val="25000"/>
                  </a:schemeClr>
                </a:solidFill>
              </a:rPr>
              <a:t>pasting the results from an </a:t>
            </a:r>
            <a:r>
              <a:rPr lang="en-US" sz="1800" dirty="0" smtClean="0">
                <a:solidFill>
                  <a:schemeClr val="bg2">
                    <a:lumMod val="75000"/>
                    <a:lumOff val="25000"/>
                  </a:schemeClr>
                </a:solidFill>
              </a:rPr>
              <a:t>executed</a:t>
            </a:r>
            <a:br>
              <a:rPr lang="en-US" sz="1800" dirty="0" smtClean="0">
                <a:solidFill>
                  <a:schemeClr val="bg2">
                    <a:lumMod val="75000"/>
                    <a:lumOff val="25000"/>
                  </a:schemeClr>
                </a:solidFill>
              </a:rPr>
            </a:br>
            <a:r>
              <a:rPr lang="en-US" sz="1800" dirty="0" smtClean="0">
                <a:solidFill>
                  <a:schemeClr val="bg2">
                    <a:lumMod val="75000"/>
                    <a:lumOff val="25000"/>
                  </a:schemeClr>
                </a:solidFill>
              </a:rPr>
              <a:t>ping</a:t>
            </a:r>
            <a:r>
              <a:rPr lang="en-US" sz="1800" dirty="0">
                <a:solidFill>
                  <a:schemeClr val="bg2">
                    <a:lumMod val="75000"/>
                    <a:lumOff val="25000"/>
                  </a:schemeClr>
                </a:solidFill>
              </a:rPr>
              <a:t>, trace, or other relevant </a:t>
            </a:r>
            <a:r>
              <a:rPr lang="en-US" sz="1800" dirty="0" smtClean="0">
                <a:solidFill>
                  <a:schemeClr val="bg2">
                    <a:lumMod val="75000"/>
                    <a:lumOff val="25000"/>
                  </a:schemeClr>
                </a:solidFill>
              </a:rPr>
              <a:t>commands</a:t>
            </a:r>
            <a:br>
              <a:rPr lang="en-US" sz="1800" dirty="0" smtClean="0">
                <a:solidFill>
                  <a:schemeClr val="bg2">
                    <a:lumMod val="75000"/>
                    <a:lumOff val="25000"/>
                  </a:schemeClr>
                </a:solidFill>
              </a:rPr>
            </a:br>
            <a:r>
              <a:rPr lang="en-US" sz="1800" dirty="0" smtClean="0">
                <a:solidFill>
                  <a:schemeClr val="bg2">
                    <a:lumMod val="75000"/>
                    <a:lumOff val="25000"/>
                  </a:schemeClr>
                </a:solidFill>
              </a:rPr>
              <a:t>into </a:t>
            </a:r>
            <a:r>
              <a:rPr lang="en-US" sz="1800" dirty="0">
                <a:solidFill>
                  <a:schemeClr val="bg2">
                    <a:lumMod val="75000"/>
                    <a:lumOff val="25000"/>
                  </a:schemeClr>
                </a:solidFill>
              </a:rPr>
              <a:t>a text file.</a:t>
            </a:r>
          </a:p>
          <a:p>
            <a:pPr marL="285750" indent="-285750"/>
            <a:r>
              <a:rPr lang="en-US" sz="1800" dirty="0">
                <a:solidFill>
                  <a:schemeClr val="bg2">
                    <a:lumMod val="75000"/>
                    <a:lumOff val="25000"/>
                  </a:schemeClr>
                </a:solidFill>
              </a:rPr>
              <a:t>These text files can be time stamped </a:t>
            </a:r>
            <a:r>
              <a:rPr lang="en-US" sz="1800" dirty="0" smtClean="0">
                <a:solidFill>
                  <a:schemeClr val="bg2">
                    <a:lumMod val="75000"/>
                    <a:lumOff val="25000"/>
                  </a:schemeClr>
                </a:solidFill>
              </a:rPr>
              <a:t>for</a:t>
            </a:r>
            <a:br>
              <a:rPr lang="en-US" sz="1800" dirty="0" smtClean="0">
                <a:solidFill>
                  <a:schemeClr val="bg2">
                    <a:lumMod val="75000"/>
                    <a:lumOff val="25000"/>
                  </a:schemeClr>
                </a:solidFill>
              </a:rPr>
            </a:br>
            <a:r>
              <a:rPr lang="en-US" sz="1800" dirty="0" smtClean="0">
                <a:solidFill>
                  <a:schemeClr val="bg2">
                    <a:lumMod val="75000"/>
                    <a:lumOff val="25000"/>
                  </a:schemeClr>
                </a:solidFill>
              </a:rPr>
              <a:t>later </a:t>
            </a:r>
            <a:r>
              <a:rPr lang="en-US" sz="1800" dirty="0">
                <a:solidFill>
                  <a:schemeClr val="bg2">
                    <a:lumMod val="75000"/>
                    <a:lumOff val="25000"/>
                  </a:schemeClr>
                </a:solidFill>
              </a:rPr>
              <a:t>comparison.</a:t>
            </a:r>
          </a:p>
          <a:p>
            <a:pPr marL="285750" indent="-285750"/>
            <a:r>
              <a:rPr lang="en-US" sz="1800" dirty="0">
                <a:solidFill>
                  <a:schemeClr val="bg2">
                    <a:lumMod val="75000"/>
                    <a:lumOff val="25000"/>
                  </a:schemeClr>
                </a:solidFill>
              </a:rPr>
              <a:t>Among items to consider are </a:t>
            </a:r>
            <a:r>
              <a:rPr lang="en-US" sz="1800" dirty="0" smtClean="0">
                <a:solidFill>
                  <a:schemeClr val="bg2">
                    <a:lumMod val="75000"/>
                    <a:lumOff val="25000"/>
                  </a:schemeClr>
                </a:solidFill>
              </a:rPr>
              <a:t>error</a:t>
            </a:r>
            <a:br>
              <a:rPr lang="en-US" sz="1800" dirty="0" smtClean="0">
                <a:solidFill>
                  <a:schemeClr val="bg2">
                    <a:lumMod val="75000"/>
                    <a:lumOff val="25000"/>
                  </a:schemeClr>
                </a:solidFill>
              </a:rPr>
            </a:br>
            <a:r>
              <a:rPr lang="en-US" sz="1800" dirty="0" smtClean="0">
                <a:solidFill>
                  <a:schemeClr val="bg2">
                    <a:lumMod val="75000"/>
                    <a:lumOff val="25000"/>
                  </a:schemeClr>
                </a:solidFill>
              </a:rPr>
              <a:t>messages </a:t>
            </a:r>
            <a:r>
              <a:rPr lang="en-US" sz="1800" dirty="0">
                <a:solidFill>
                  <a:schemeClr val="bg2">
                    <a:lumMod val="75000"/>
                    <a:lumOff val="25000"/>
                  </a:schemeClr>
                </a:solidFill>
              </a:rPr>
              <a:t>and the response times </a:t>
            </a:r>
            <a:r>
              <a:rPr lang="en-US" sz="1800" dirty="0" smtClean="0">
                <a:solidFill>
                  <a:schemeClr val="bg2">
                    <a:lumMod val="75000"/>
                    <a:lumOff val="25000"/>
                  </a:schemeClr>
                </a:solidFill>
              </a:rPr>
              <a:t>from</a:t>
            </a:r>
            <a:br>
              <a:rPr lang="en-US" sz="1800" dirty="0" smtClean="0">
                <a:solidFill>
                  <a:schemeClr val="bg2">
                    <a:lumMod val="75000"/>
                    <a:lumOff val="25000"/>
                  </a:schemeClr>
                </a:solidFill>
              </a:rPr>
            </a:br>
            <a:r>
              <a:rPr lang="en-US" sz="1800" dirty="0" smtClean="0">
                <a:solidFill>
                  <a:schemeClr val="bg2">
                    <a:lumMod val="75000"/>
                    <a:lumOff val="25000"/>
                  </a:schemeClr>
                </a:solidFill>
              </a:rPr>
              <a:t>host </a:t>
            </a:r>
            <a:r>
              <a:rPr lang="en-US" sz="1800" dirty="0">
                <a:solidFill>
                  <a:schemeClr val="bg2">
                    <a:lumMod val="75000"/>
                    <a:lumOff val="25000"/>
                  </a:schemeClr>
                </a:solidFill>
              </a:rPr>
              <a:t>to host.</a:t>
            </a:r>
          </a:p>
          <a:p>
            <a:pPr marL="285750" indent="-285750"/>
            <a:r>
              <a:rPr lang="en-US" sz="1800" dirty="0">
                <a:solidFill>
                  <a:schemeClr val="bg2">
                    <a:lumMod val="75000"/>
                    <a:lumOff val="25000"/>
                  </a:schemeClr>
                </a:solidFill>
              </a:rPr>
              <a:t>If there is a considerable increase in </a:t>
            </a:r>
            <a:r>
              <a:rPr lang="en-US" sz="1800" dirty="0" smtClean="0">
                <a:solidFill>
                  <a:schemeClr val="bg2">
                    <a:lumMod val="75000"/>
                    <a:lumOff val="25000"/>
                  </a:schemeClr>
                </a:solidFill>
              </a:rPr>
              <a:t>response</a:t>
            </a:r>
            <a:br>
              <a:rPr lang="en-US" sz="1800" dirty="0" smtClean="0">
                <a:solidFill>
                  <a:schemeClr val="bg2">
                    <a:lumMod val="75000"/>
                    <a:lumOff val="25000"/>
                  </a:schemeClr>
                </a:solidFill>
              </a:rPr>
            </a:br>
            <a:r>
              <a:rPr lang="en-US" sz="1800" dirty="0" smtClean="0">
                <a:solidFill>
                  <a:schemeClr val="bg2">
                    <a:lumMod val="75000"/>
                    <a:lumOff val="25000"/>
                  </a:schemeClr>
                </a:solidFill>
              </a:rPr>
              <a:t>times</a:t>
            </a:r>
            <a:r>
              <a:rPr lang="en-US" sz="1800" dirty="0">
                <a:solidFill>
                  <a:schemeClr val="bg2">
                    <a:lumMod val="75000"/>
                    <a:lumOff val="25000"/>
                  </a:schemeClr>
                </a:solidFill>
              </a:rPr>
              <a:t>, there may be a latency issue to address.</a:t>
            </a:r>
          </a:p>
          <a:p>
            <a:endParaRPr lang="en-US" sz="1800" dirty="0"/>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1116" y="2546186"/>
            <a:ext cx="3712186" cy="3626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224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11.3.2:</a:t>
            </a:r>
            <a:br>
              <a:rPr lang="en-US" sz="2800" dirty="0" smtClean="0"/>
            </a:br>
            <a:r>
              <a:rPr lang="en-US" sz="2800" dirty="0" smtClean="0"/>
              <a:t>The traceroute and </a:t>
            </a:r>
            <a:r>
              <a:rPr lang="en-US" sz="2800" dirty="0" err="1" smtClean="0"/>
              <a:t>tracert</a:t>
            </a:r>
            <a:r>
              <a:rPr lang="en-US" sz="2800" dirty="0" smtClean="0"/>
              <a:t> Command</a:t>
            </a:r>
            <a:endParaRPr lang="en-US" sz="2800" dirty="0"/>
          </a:p>
        </p:txBody>
      </p:sp>
    </p:spTree>
    <p:extLst>
      <p:ext uri="{BB962C8B-B14F-4D97-AF65-F5344CB8AC3E}">
        <p14:creationId xmlns:p14="http://schemas.microsoft.com/office/powerpoint/2010/main" val="379655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2800" dirty="0"/>
              <a:t>Interpreting Trace Messages</a:t>
            </a:r>
          </a:p>
        </p:txBody>
      </p:sp>
      <p:sp>
        <p:nvSpPr>
          <p:cNvPr id="3" name="Text Placeholder 2"/>
          <p:cNvSpPr>
            <a:spLocks noGrp="1"/>
          </p:cNvSpPr>
          <p:nvPr>
            <p:ph type="body" sz="quarter" idx="10"/>
          </p:nvPr>
        </p:nvSpPr>
        <p:spPr/>
        <p:txBody>
          <a:bodyPr/>
          <a:lstStyle/>
          <a:p>
            <a:pPr marL="285750" indent="-285750"/>
            <a:r>
              <a:rPr lang="en-US" dirty="0">
                <a:solidFill>
                  <a:schemeClr val="bg2">
                    <a:lumMod val="75000"/>
                    <a:lumOff val="25000"/>
                  </a:schemeClr>
                </a:solidFill>
              </a:rPr>
              <a:t>A trace returns a list of hops as a </a:t>
            </a:r>
            <a:r>
              <a:rPr lang="en-US" dirty="0" smtClean="0">
                <a:solidFill>
                  <a:schemeClr val="bg2">
                    <a:lumMod val="75000"/>
                    <a:lumOff val="25000"/>
                  </a:schemeClr>
                </a:solidFill>
              </a:rPr>
              <a:t>packet is </a:t>
            </a:r>
            <a:r>
              <a:rPr lang="en-US" dirty="0">
                <a:solidFill>
                  <a:schemeClr val="bg2">
                    <a:lumMod val="75000"/>
                    <a:lumOff val="25000"/>
                  </a:schemeClr>
                </a:solidFill>
              </a:rPr>
              <a:t>routed through a network.</a:t>
            </a:r>
          </a:p>
          <a:p>
            <a:pPr marL="285750" indent="-285750"/>
            <a:r>
              <a:rPr lang="en-US" dirty="0">
                <a:solidFill>
                  <a:schemeClr val="bg2">
                    <a:lumMod val="75000"/>
                    <a:lumOff val="25000"/>
                  </a:schemeClr>
                </a:solidFill>
              </a:rPr>
              <a:t>The form of the command depends </a:t>
            </a:r>
            <a:r>
              <a:rPr lang="en-US" dirty="0" smtClean="0">
                <a:solidFill>
                  <a:schemeClr val="bg2">
                    <a:lumMod val="75000"/>
                    <a:lumOff val="25000"/>
                  </a:schemeClr>
                </a:solidFill>
              </a:rPr>
              <a:t>on the </a:t>
            </a:r>
            <a:r>
              <a:rPr lang="en-US" dirty="0">
                <a:solidFill>
                  <a:schemeClr val="bg2">
                    <a:lumMod val="75000"/>
                    <a:lumOff val="25000"/>
                  </a:schemeClr>
                </a:solidFill>
              </a:rPr>
              <a:t>platform.</a:t>
            </a:r>
          </a:p>
          <a:p>
            <a:pPr marL="285750" indent="-285750"/>
            <a:r>
              <a:rPr lang="en-US" dirty="0">
                <a:solidFill>
                  <a:schemeClr val="bg2">
                    <a:lumMod val="75000"/>
                    <a:lumOff val="25000"/>
                  </a:schemeClr>
                </a:solidFill>
              </a:rPr>
              <a:t>Use </a:t>
            </a:r>
            <a:r>
              <a:rPr lang="en-US" b="1" dirty="0" err="1">
                <a:solidFill>
                  <a:schemeClr val="bg2">
                    <a:lumMod val="75000"/>
                    <a:lumOff val="25000"/>
                  </a:schemeClr>
                </a:solidFill>
              </a:rPr>
              <a:t>tracert</a:t>
            </a:r>
            <a:r>
              <a:rPr lang="en-US" b="1" dirty="0">
                <a:solidFill>
                  <a:schemeClr val="bg2">
                    <a:lumMod val="75000"/>
                    <a:lumOff val="25000"/>
                  </a:schemeClr>
                </a:solidFill>
              </a:rPr>
              <a:t> </a:t>
            </a:r>
            <a:r>
              <a:rPr lang="en-US" dirty="0">
                <a:solidFill>
                  <a:schemeClr val="bg2">
                    <a:lumMod val="75000"/>
                    <a:lumOff val="25000"/>
                  </a:schemeClr>
                </a:solidFill>
              </a:rPr>
              <a:t>for Windows-based </a:t>
            </a:r>
            <a:r>
              <a:rPr lang="en-US" dirty="0" smtClean="0">
                <a:solidFill>
                  <a:schemeClr val="bg2">
                    <a:lumMod val="75000"/>
                    <a:lumOff val="25000"/>
                  </a:schemeClr>
                </a:solidFill>
              </a:rPr>
              <a:t>systems and </a:t>
            </a:r>
            <a:r>
              <a:rPr lang="en-US" dirty="0">
                <a:solidFill>
                  <a:schemeClr val="bg2">
                    <a:lumMod val="75000"/>
                    <a:lumOff val="25000"/>
                  </a:schemeClr>
                </a:solidFill>
              </a:rPr>
              <a:t>traceroute for Cisco IOS </a:t>
            </a:r>
            <a:r>
              <a:rPr lang="en-US" dirty="0" smtClean="0">
                <a:solidFill>
                  <a:schemeClr val="bg2">
                    <a:lumMod val="75000"/>
                    <a:lumOff val="25000"/>
                  </a:schemeClr>
                </a:solidFill>
              </a:rPr>
              <a:t>and UNIX-based </a:t>
            </a:r>
            <a:r>
              <a:rPr lang="en-US" dirty="0">
                <a:solidFill>
                  <a:schemeClr val="bg2">
                    <a:lumMod val="75000"/>
                    <a:lumOff val="25000"/>
                  </a:schemeClr>
                </a:solidFill>
              </a:rPr>
              <a:t>systems. </a:t>
            </a:r>
          </a:p>
          <a:p>
            <a:endParaRPr lang="en-US" dirty="0"/>
          </a:p>
        </p:txBody>
      </p:sp>
      <p:sp>
        <p:nvSpPr>
          <p:cNvPr id="6" name="Text Placeholder 6"/>
          <p:cNvSpPr txBox="1">
            <a:spLocks/>
          </p:cNvSpPr>
          <p:nvPr/>
        </p:nvSpPr>
        <p:spPr>
          <a:xfrm>
            <a:off x="320723" y="4299980"/>
            <a:ext cx="4819650"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Testing the Path to a Remote Host</a:t>
            </a:r>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1244" y="3522174"/>
            <a:ext cx="3660740" cy="2825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1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723" y="4625898"/>
            <a:ext cx="4819650"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txBox="1">
            <a:spLocks/>
          </p:cNvSpPr>
          <p:nvPr/>
        </p:nvSpPr>
        <p:spPr>
          <a:xfrm>
            <a:off x="4645848" y="3122056"/>
            <a:ext cx="4266136" cy="400118"/>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smtClean="0"/>
              <a:t>Tracing the Route from Host 1 to Host 2</a:t>
            </a:r>
          </a:p>
        </p:txBody>
      </p:sp>
    </p:spTree>
    <p:extLst>
      <p:ext uri="{BB962C8B-B14F-4D97-AF65-F5344CB8AC3E}">
        <p14:creationId xmlns:p14="http://schemas.microsoft.com/office/powerpoint/2010/main" val="337442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11.3.3:</a:t>
            </a:r>
            <a:br>
              <a:rPr lang="en-US" sz="2800" dirty="0" smtClean="0"/>
            </a:br>
            <a:r>
              <a:rPr lang="en-US" sz="2800" dirty="0" smtClean="0"/>
              <a:t>Show Commands</a:t>
            </a:r>
            <a:endParaRPr lang="en-US" sz="2800" dirty="0"/>
          </a:p>
        </p:txBody>
      </p:sp>
    </p:spTree>
    <p:extLst>
      <p:ext uri="{BB962C8B-B14F-4D97-AF65-F5344CB8AC3E}">
        <p14:creationId xmlns:p14="http://schemas.microsoft.com/office/powerpoint/2010/main" val="197721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2800" dirty="0"/>
              <a:t>Common show Commands Revisited</a:t>
            </a:r>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8761" y="1246182"/>
            <a:ext cx="3466132" cy="2636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8761" y="3952363"/>
            <a:ext cx="3466132" cy="2647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 Placeholder 2"/>
          <p:cNvSpPr>
            <a:spLocks noGrp="1"/>
          </p:cNvSpPr>
          <p:nvPr>
            <p:ph type="body" sz="quarter" idx="10"/>
          </p:nvPr>
        </p:nvSpPr>
        <p:spPr>
          <a:xfrm>
            <a:off x="7620" y="1344168"/>
            <a:ext cx="5471160" cy="4965192"/>
          </a:xfrm>
        </p:spPr>
        <p:txBody>
          <a:bodyPr/>
          <a:lstStyle/>
          <a:p>
            <a:pPr marL="285750" indent="-285750"/>
            <a:r>
              <a:rPr lang="en-US" sz="1800" dirty="0">
                <a:solidFill>
                  <a:schemeClr val="bg2">
                    <a:lumMod val="75000"/>
                    <a:lumOff val="25000"/>
                  </a:schemeClr>
                </a:solidFill>
              </a:rPr>
              <a:t>The Cisco IOS CLI </a:t>
            </a:r>
            <a:r>
              <a:rPr lang="en-US" sz="1800" b="1" dirty="0">
                <a:solidFill>
                  <a:schemeClr val="bg2">
                    <a:lumMod val="75000"/>
                    <a:lumOff val="25000"/>
                  </a:schemeClr>
                </a:solidFill>
              </a:rPr>
              <a:t>show</a:t>
            </a:r>
            <a:r>
              <a:rPr lang="en-US" sz="1800" dirty="0">
                <a:solidFill>
                  <a:schemeClr val="bg2">
                    <a:lumMod val="75000"/>
                    <a:lumOff val="25000"/>
                  </a:schemeClr>
                </a:solidFill>
              </a:rPr>
              <a:t> commands </a:t>
            </a:r>
            <a:r>
              <a:rPr lang="en-US" sz="1800" dirty="0" smtClean="0">
                <a:solidFill>
                  <a:schemeClr val="bg2">
                    <a:lumMod val="75000"/>
                    <a:lumOff val="25000"/>
                  </a:schemeClr>
                </a:solidFill>
              </a:rPr>
              <a:t>are powerful </a:t>
            </a:r>
            <a:r>
              <a:rPr lang="en-US" sz="1800" dirty="0">
                <a:solidFill>
                  <a:schemeClr val="bg2">
                    <a:lumMod val="75000"/>
                    <a:lumOff val="25000"/>
                  </a:schemeClr>
                </a:solidFill>
              </a:rPr>
              <a:t>troubleshoot tools.</a:t>
            </a:r>
          </a:p>
          <a:p>
            <a:pPr marL="285750" indent="-285750"/>
            <a:r>
              <a:rPr lang="en-US" sz="1800" dirty="0">
                <a:solidFill>
                  <a:schemeClr val="bg2">
                    <a:lumMod val="75000"/>
                    <a:lumOff val="25000"/>
                  </a:schemeClr>
                </a:solidFill>
              </a:rPr>
              <a:t>The </a:t>
            </a:r>
            <a:r>
              <a:rPr lang="en-US" sz="1800" b="1" dirty="0">
                <a:solidFill>
                  <a:schemeClr val="bg2">
                    <a:lumMod val="75000"/>
                    <a:lumOff val="25000"/>
                  </a:schemeClr>
                </a:solidFill>
              </a:rPr>
              <a:t>show</a:t>
            </a:r>
            <a:r>
              <a:rPr lang="en-US" sz="1800" dirty="0">
                <a:solidFill>
                  <a:schemeClr val="bg2">
                    <a:lumMod val="75000"/>
                    <a:lumOff val="25000"/>
                  </a:schemeClr>
                </a:solidFill>
              </a:rPr>
              <a:t> commands display </a:t>
            </a:r>
            <a:r>
              <a:rPr lang="en-US" sz="1800" dirty="0" smtClean="0">
                <a:solidFill>
                  <a:schemeClr val="bg2">
                    <a:lumMod val="75000"/>
                    <a:lumOff val="25000"/>
                  </a:schemeClr>
                </a:solidFill>
              </a:rPr>
              <a:t>configuration files</a:t>
            </a:r>
            <a:r>
              <a:rPr lang="en-US" sz="1800" dirty="0">
                <a:solidFill>
                  <a:schemeClr val="bg2">
                    <a:lumMod val="75000"/>
                    <a:lumOff val="25000"/>
                  </a:schemeClr>
                </a:solidFill>
              </a:rPr>
              <a:t>, checking the status of device </a:t>
            </a:r>
            <a:r>
              <a:rPr lang="en-US" sz="1800" dirty="0" smtClean="0">
                <a:solidFill>
                  <a:schemeClr val="bg2">
                    <a:lumMod val="75000"/>
                    <a:lumOff val="25000"/>
                  </a:schemeClr>
                </a:solidFill>
              </a:rPr>
              <a:t>interfaces and </a:t>
            </a:r>
            <a:r>
              <a:rPr lang="en-US" sz="1800" dirty="0">
                <a:solidFill>
                  <a:schemeClr val="bg2">
                    <a:lumMod val="75000"/>
                    <a:lumOff val="25000"/>
                  </a:schemeClr>
                </a:solidFill>
              </a:rPr>
              <a:t>processes, and verifying the </a:t>
            </a:r>
            <a:r>
              <a:rPr lang="en-US" sz="1800" dirty="0" smtClean="0">
                <a:solidFill>
                  <a:schemeClr val="bg2">
                    <a:lumMod val="75000"/>
                    <a:lumOff val="25000"/>
                  </a:schemeClr>
                </a:solidFill>
              </a:rPr>
              <a:t>device operational </a:t>
            </a:r>
            <a:r>
              <a:rPr lang="en-US" sz="1800" dirty="0">
                <a:solidFill>
                  <a:schemeClr val="bg2">
                    <a:lumMod val="75000"/>
                    <a:lumOff val="25000"/>
                  </a:schemeClr>
                </a:solidFill>
              </a:rPr>
              <a:t>status.</a:t>
            </a:r>
          </a:p>
          <a:p>
            <a:pPr marL="285750" indent="-285750"/>
            <a:r>
              <a:rPr lang="en-US" sz="1800" dirty="0">
                <a:solidFill>
                  <a:schemeClr val="bg2">
                    <a:lumMod val="75000"/>
                    <a:lumOff val="25000"/>
                  </a:schemeClr>
                </a:solidFill>
              </a:rPr>
              <a:t>The status of nearly every process </a:t>
            </a:r>
            <a:r>
              <a:rPr lang="en-US" sz="1800" dirty="0" smtClean="0">
                <a:solidFill>
                  <a:schemeClr val="bg2">
                    <a:lumMod val="75000"/>
                    <a:lumOff val="25000"/>
                  </a:schemeClr>
                </a:solidFill>
              </a:rPr>
              <a:t>or function </a:t>
            </a:r>
            <a:r>
              <a:rPr lang="en-US" sz="1800" dirty="0">
                <a:solidFill>
                  <a:schemeClr val="bg2">
                    <a:lumMod val="75000"/>
                    <a:lumOff val="25000"/>
                  </a:schemeClr>
                </a:solidFill>
              </a:rPr>
              <a:t>of the router can be displayed </a:t>
            </a:r>
            <a:r>
              <a:rPr lang="en-US" sz="1800" dirty="0" smtClean="0">
                <a:solidFill>
                  <a:schemeClr val="bg2">
                    <a:lumMod val="75000"/>
                    <a:lumOff val="25000"/>
                  </a:schemeClr>
                </a:solidFill>
              </a:rPr>
              <a:t>using a </a:t>
            </a:r>
            <a:r>
              <a:rPr lang="en-US" sz="1800" dirty="0">
                <a:solidFill>
                  <a:schemeClr val="bg2">
                    <a:lumMod val="75000"/>
                    <a:lumOff val="25000"/>
                  </a:schemeClr>
                </a:solidFill>
              </a:rPr>
              <a:t>show command.</a:t>
            </a:r>
          </a:p>
          <a:p>
            <a:pPr marL="285750" indent="-285750"/>
            <a:r>
              <a:rPr lang="en-US" sz="1800" dirty="0">
                <a:solidFill>
                  <a:schemeClr val="bg2">
                    <a:lumMod val="75000"/>
                    <a:lumOff val="25000"/>
                  </a:schemeClr>
                </a:solidFill>
              </a:rPr>
              <a:t>Some of the more popular </a:t>
            </a:r>
            <a:r>
              <a:rPr lang="en-US" sz="1800" b="1" dirty="0">
                <a:solidFill>
                  <a:schemeClr val="bg2">
                    <a:lumMod val="75000"/>
                    <a:lumOff val="25000"/>
                  </a:schemeClr>
                </a:solidFill>
              </a:rPr>
              <a:t>show</a:t>
            </a:r>
            <a:r>
              <a:rPr lang="en-US" sz="1800" dirty="0">
                <a:solidFill>
                  <a:schemeClr val="bg2">
                    <a:lumMod val="75000"/>
                    <a:lumOff val="25000"/>
                  </a:schemeClr>
                </a:solidFill>
              </a:rPr>
              <a:t> </a:t>
            </a:r>
            <a:r>
              <a:rPr lang="en-US" sz="1800" dirty="0" smtClean="0">
                <a:solidFill>
                  <a:schemeClr val="bg2">
                    <a:lumMod val="75000"/>
                    <a:lumOff val="25000"/>
                  </a:schemeClr>
                </a:solidFill>
              </a:rPr>
              <a:t>commands are</a:t>
            </a:r>
            <a:r>
              <a:rPr lang="en-US" sz="1800" dirty="0">
                <a:solidFill>
                  <a:schemeClr val="bg2">
                    <a:lumMod val="75000"/>
                    <a:lumOff val="25000"/>
                  </a:schemeClr>
                </a:solidFill>
              </a:rPr>
              <a:t>:</a:t>
            </a:r>
          </a:p>
          <a:p>
            <a:pPr marL="742950" lvl="1" indent="-285750">
              <a:buFont typeface="Courier New" panose="02070309020205020404" pitchFamily="49" charset="0"/>
              <a:buChar char="o"/>
            </a:pPr>
            <a:r>
              <a:rPr lang="en-US" sz="1400" b="1" dirty="0">
                <a:solidFill>
                  <a:schemeClr val="bg2">
                    <a:lumMod val="75000"/>
                    <a:lumOff val="25000"/>
                  </a:schemeClr>
                </a:solidFill>
              </a:rPr>
              <a:t>show running-</a:t>
            </a:r>
            <a:r>
              <a:rPr lang="en-US" sz="1400" b="1" dirty="0" err="1">
                <a:solidFill>
                  <a:schemeClr val="bg2">
                    <a:lumMod val="75000"/>
                    <a:lumOff val="25000"/>
                  </a:schemeClr>
                </a:solidFill>
              </a:rPr>
              <a:t>config</a:t>
            </a:r>
            <a:endParaRPr lang="en-US" sz="1400" dirty="0">
              <a:solidFill>
                <a:schemeClr val="bg2">
                  <a:lumMod val="75000"/>
                  <a:lumOff val="25000"/>
                </a:schemeClr>
              </a:solidFill>
            </a:endParaRPr>
          </a:p>
          <a:p>
            <a:pPr marL="742950" lvl="1" indent="-285750">
              <a:buFont typeface="Courier New" panose="02070309020205020404" pitchFamily="49" charset="0"/>
              <a:buChar char="o"/>
            </a:pPr>
            <a:r>
              <a:rPr lang="en-US" sz="1400" b="1" dirty="0">
                <a:solidFill>
                  <a:schemeClr val="bg2">
                    <a:lumMod val="75000"/>
                    <a:lumOff val="25000"/>
                  </a:schemeClr>
                </a:solidFill>
              </a:rPr>
              <a:t>show interfaces</a:t>
            </a:r>
          </a:p>
          <a:p>
            <a:pPr marL="742950" lvl="1" indent="-285750">
              <a:buFont typeface="Courier New" panose="02070309020205020404" pitchFamily="49" charset="0"/>
              <a:buChar char="o"/>
            </a:pPr>
            <a:r>
              <a:rPr lang="en-US" sz="1400" b="1" dirty="0">
                <a:solidFill>
                  <a:schemeClr val="bg2">
                    <a:lumMod val="75000"/>
                    <a:lumOff val="25000"/>
                  </a:schemeClr>
                </a:solidFill>
              </a:rPr>
              <a:t>show </a:t>
            </a:r>
            <a:r>
              <a:rPr lang="en-US" sz="1400" b="1" dirty="0" err="1">
                <a:solidFill>
                  <a:schemeClr val="bg2">
                    <a:lumMod val="75000"/>
                    <a:lumOff val="25000"/>
                  </a:schemeClr>
                </a:solidFill>
              </a:rPr>
              <a:t>arp</a:t>
            </a:r>
            <a:endParaRPr lang="en-US" sz="1400" dirty="0">
              <a:solidFill>
                <a:schemeClr val="bg2">
                  <a:lumMod val="75000"/>
                  <a:lumOff val="25000"/>
                </a:schemeClr>
              </a:solidFill>
            </a:endParaRPr>
          </a:p>
          <a:p>
            <a:pPr marL="742950" lvl="1" indent="-285750">
              <a:buFont typeface="Courier New" panose="02070309020205020404" pitchFamily="49" charset="0"/>
              <a:buChar char="o"/>
            </a:pPr>
            <a:r>
              <a:rPr lang="en-US" sz="1400" b="1" dirty="0">
                <a:solidFill>
                  <a:schemeClr val="bg2">
                    <a:lumMod val="75000"/>
                    <a:lumOff val="25000"/>
                  </a:schemeClr>
                </a:solidFill>
              </a:rPr>
              <a:t>show </a:t>
            </a:r>
            <a:r>
              <a:rPr lang="en-US" sz="1400" b="1" dirty="0" err="1">
                <a:solidFill>
                  <a:schemeClr val="bg2">
                    <a:lumMod val="75000"/>
                    <a:lumOff val="25000"/>
                  </a:schemeClr>
                </a:solidFill>
              </a:rPr>
              <a:t>ip</a:t>
            </a:r>
            <a:r>
              <a:rPr lang="en-US" sz="1400" b="1" dirty="0">
                <a:solidFill>
                  <a:schemeClr val="bg2">
                    <a:lumMod val="75000"/>
                    <a:lumOff val="25000"/>
                  </a:schemeClr>
                </a:solidFill>
              </a:rPr>
              <a:t> route</a:t>
            </a:r>
            <a:endParaRPr lang="en-US" sz="1400" dirty="0">
              <a:solidFill>
                <a:schemeClr val="bg2">
                  <a:lumMod val="75000"/>
                  <a:lumOff val="25000"/>
                </a:schemeClr>
              </a:solidFill>
            </a:endParaRPr>
          </a:p>
          <a:p>
            <a:pPr marL="742950" lvl="1" indent="-285750">
              <a:buFont typeface="Courier New" panose="02070309020205020404" pitchFamily="49" charset="0"/>
              <a:buChar char="o"/>
            </a:pPr>
            <a:r>
              <a:rPr lang="en-US" sz="1400" b="1" dirty="0">
                <a:solidFill>
                  <a:schemeClr val="bg2">
                    <a:lumMod val="75000"/>
                    <a:lumOff val="25000"/>
                  </a:schemeClr>
                </a:solidFill>
              </a:rPr>
              <a:t>show protocols</a:t>
            </a:r>
            <a:endParaRPr lang="en-US" sz="1400" dirty="0">
              <a:solidFill>
                <a:schemeClr val="bg2">
                  <a:lumMod val="75000"/>
                  <a:lumOff val="25000"/>
                </a:schemeClr>
              </a:solidFill>
            </a:endParaRPr>
          </a:p>
          <a:p>
            <a:pPr marL="742950" lvl="1" indent="-285750">
              <a:buFont typeface="Courier New" panose="02070309020205020404" pitchFamily="49" charset="0"/>
              <a:buChar char="o"/>
            </a:pPr>
            <a:r>
              <a:rPr lang="en-US" sz="1400" b="1" dirty="0">
                <a:solidFill>
                  <a:schemeClr val="bg2">
                    <a:lumMod val="75000"/>
                    <a:lumOff val="25000"/>
                  </a:schemeClr>
                </a:solidFill>
              </a:rPr>
              <a:t>show version</a:t>
            </a:r>
            <a:endParaRPr lang="en-US" sz="1400" dirty="0">
              <a:solidFill>
                <a:schemeClr val="bg2">
                  <a:lumMod val="75000"/>
                  <a:lumOff val="25000"/>
                </a:schemeClr>
              </a:solidFill>
            </a:endParaRPr>
          </a:p>
          <a:p>
            <a:endParaRPr lang="en-US" sz="1800" dirty="0"/>
          </a:p>
        </p:txBody>
      </p:sp>
    </p:spTree>
    <p:extLst>
      <p:ext uri="{BB962C8B-B14F-4D97-AF65-F5344CB8AC3E}">
        <p14:creationId xmlns:p14="http://schemas.microsoft.com/office/powerpoint/2010/main" val="15163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11.3.4:</a:t>
            </a:r>
            <a:br>
              <a:rPr lang="en-US" sz="2800" dirty="0" smtClean="0"/>
            </a:br>
            <a:r>
              <a:rPr lang="en-US" sz="2800" dirty="0" smtClean="0"/>
              <a:t>Host and IOS Commands</a:t>
            </a:r>
            <a:endParaRPr lang="en-US" sz="2800" dirty="0"/>
          </a:p>
        </p:txBody>
      </p:sp>
    </p:spTree>
    <p:extLst>
      <p:ext uri="{BB962C8B-B14F-4D97-AF65-F5344CB8AC3E}">
        <p14:creationId xmlns:p14="http://schemas.microsoft.com/office/powerpoint/2010/main" val="55367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2800" dirty="0"/>
              <a:t>The ipconfig Command</a:t>
            </a:r>
          </a:p>
        </p:txBody>
      </p:sp>
      <p:sp>
        <p:nvSpPr>
          <p:cNvPr id="3" name="Text Placeholder 2"/>
          <p:cNvSpPr>
            <a:spLocks noGrp="1"/>
          </p:cNvSpPr>
          <p:nvPr>
            <p:ph type="body" sz="quarter" idx="10"/>
          </p:nvPr>
        </p:nvSpPr>
        <p:spPr>
          <a:xfrm>
            <a:off x="228600" y="1344168"/>
            <a:ext cx="4838563" cy="4965192"/>
          </a:xfrm>
        </p:spPr>
        <p:txBody>
          <a:bodyPr/>
          <a:lstStyle/>
          <a:p>
            <a:pPr marL="285750" indent="-285750"/>
            <a:r>
              <a:rPr lang="en-US" dirty="0" smtClean="0"/>
              <a:t>The</a:t>
            </a:r>
            <a:r>
              <a:rPr lang="en-US" dirty="0"/>
              <a:t> </a:t>
            </a:r>
            <a:r>
              <a:rPr lang="en-US" b="1" dirty="0"/>
              <a:t>ipconfig</a:t>
            </a:r>
            <a:r>
              <a:rPr lang="en-US" dirty="0"/>
              <a:t> command can be used to display IP information on a Windows-based computer.</a:t>
            </a:r>
          </a:p>
          <a:p>
            <a:pPr marL="285750" indent="-285750"/>
            <a:r>
              <a:rPr lang="en-US" dirty="0" smtClean="0"/>
              <a:t>The</a:t>
            </a:r>
            <a:r>
              <a:rPr lang="en-US" b="1" dirty="0" smtClean="0"/>
              <a:t> ipconfig </a:t>
            </a:r>
            <a:r>
              <a:rPr lang="en-US" dirty="0" smtClean="0"/>
              <a:t>command</a:t>
            </a:r>
            <a:r>
              <a:rPr lang="en-US" b="1" dirty="0" smtClean="0"/>
              <a:t> </a:t>
            </a:r>
            <a:r>
              <a:rPr lang="en-US" dirty="0" smtClean="0"/>
              <a:t>displays </a:t>
            </a:r>
            <a:r>
              <a:rPr lang="en-US" dirty="0"/>
              <a:t>the </a:t>
            </a:r>
            <a:r>
              <a:rPr lang="en-US" dirty="0" smtClean="0"/>
              <a:t>host </a:t>
            </a:r>
            <a:r>
              <a:rPr lang="en-US" dirty="0"/>
              <a:t>and its default gateway IP addresses.</a:t>
            </a:r>
          </a:p>
          <a:p>
            <a:pPr marL="285750" indent="-285750"/>
            <a:r>
              <a:rPr lang="en-US" dirty="0" smtClean="0"/>
              <a:t>Use the</a:t>
            </a:r>
            <a:r>
              <a:rPr lang="en-US" dirty="0"/>
              <a:t> </a:t>
            </a:r>
            <a:r>
              <a:rPr lang="en-US" b="1" dirty="0"/>
              <a:t>ipconfig /all</a:t>
            </a:r>
            <a:r>
              <a:rPr lang="en-US" dirty="0"/>
              <a:t> command to view the host’s IP configuration in more detail, including its MAC address.</a:t>
            </a:r>
          </a:p>
          <a:p>
            <a:pPr marL="285750" indent="-285750"/>
            <a:r>
              <a:rPr lang="en-US" dirty="0"/>
              <a:t>The </a:t>
            </a:r>
            <a:r>
              <a:rPr lang="en-US" b="1" dirty="0"/>
              <a:t>ipconfig /</a:t>
            </a:r>
            <a:r>
              <a:rPr lang="en-US" b="1" dirty="0" err="1"/>
              <a:t>displaydns</a:t>
            </a:r>
            <a:r>
              <a:rPr lang="en-US" dirty="0"/>
              <a:t> command displays all of the cached DNS entries on a Windows-based computer system.</a:t>
            </a:r>
          </a:p>
          <a:p>
            <a:endParaRPr lang="en-US" dirty="0"/>
          </a:p>
        </p:txBody>
      </p:sp>
      <p:sp>
        <p:nvSpPr>
          <p:cNvPr id="6" name="Text Placeholder 6"/>
          <p:cNvSpPr txBox="1">
            <a:spLocks/>
          </p:cNvSpPr>
          <p:nvPr/>
        </p:nvSpPr>
        <p:spPr>
          <a:xfrm>
            <a:off x="6421247" y="391250"/>
            <a:ext cx="1109364"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ipconfig</a:t>
            </a:r>
          </a:p>
        </p:txBody>
      </p:sp>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163" y="717986"/>
            <a:ext cx="3708350" cy="2307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2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163" y="3756460"/>
            <a:ext cx="3708350" cy="2518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txBox="1">
            <a:spLocks/>
          </p:cNvSpPr>
          <p:nvPr/>
        </p:nvSpPr>
        <p:spPr>
          <a:xfrm>
            <a:off x="6204404" y="3430542"/>
            <a:ext cx="1543051"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i</a:t>
            </a:r>
            <a:r>
              <a:rPr lang="en-US" sz="1800" dirty="0" smtClean="0"/>
              <a:t>pconfig /all</a:t>
            </a:r>
          </a:p>
        </p:txBody>
      </p:sp>
    </p:spTree>
    <p:extLst>
      <p:ext uri="{BB962C8B-B14F-4D97-AF65-F5344CB8AC3E}">
        <p14:creationId xmlns:p14="http://schemas.microsoft.com/office/powerpoint/2010/main" val="60375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3200" dirty="0"/>
              <a:t>Device Selection for a Small Network</a:t>
            </a:r>
          </a:p>
        </p:txBody>
      </p:sp>
      <p:sp>
        <p:nvSpPr>
          <p:cNvPr id="2" name="Text Placeholder 1"/>
          <p:cNvSpPr>
            <a:spLocks noGrp="1"/>
          </p:cNvSpPr>
          <p:nvPr>
            <p:ph type="body" sz="quarter" idx="10"/>
          </p:nvPr>
        </p:nvSpPr>
        <p:spPr/>
        <p:txBody>
          <a:bodyPr/>
          <a:lstStyle/>
          <a:p>
            <a:pPr marL="0" indent="0">
              <a:buNone/>
            </a:pPr>
            <a:r>
              <a:rPr lang="en-US" dirty="0"/>
              <a:t>Factors to </a:t>
            </a:r>
            <a:r>
              <a:rPr lang="en-US" dirty="0" smtClean="0"/>
              <a:t>consider when choosing </a:t>
            </a:r>
            <a:r>
              <a:rPr lang="en-US" dirty="0"/>
              <a:t>a </a:t>
            </a:r>
            <a:r>
              <a:rPr lang="en-US" dirty="0" smtClean="0"/>
              <a:t>device in addition to those listed in the graphic include OS features</a:t>
            </a:r>
            <a:r>
              <a:rPr lang="en-US" dirty="0"/>
              <a:t>:</a:t>
            </a:r>
          </a:p>
          <a:p>
            <a:pPr marL="692150" lvl="1" indent="-285750">
              <a:buFont typeface="Arial" panose="020B0604020202020204" pitchFamily="34" charset="0"/>
              <a:buChar char="•"/>
            </a:pPr>
            <a:r>
              <a:rPr lang="en-US" dirty="0"/>
              <a:t>Security</a:t>
            </a:r>
          </a:p>
          <a:p>
            <a:pPr marL="692150" lvl="1" indent="-285750">
              <a:buFont typeface="Arial" panose="020B0604020202020204" pitchFamily="34" charset="0"/>
              <a:buChar char="•"/>
            </a:pPr>
            <a:r>
              <a:rPr lang="en-US" dirty="0" err="1"/>
              <a:t>QoS</a:t>
            </a:r>
            <a:endParaRPr lang="en-US" dirty="0"/>
          </a:p>
          <a:p>
            <a:pPr marL="692150" lvl="1" indent="-285750">
              <a:buFont typeface="Arial" panose="020B0604020202020204" pitchFamily="34" charset="0"/>
              <a:buChar char="•"/>
            </a:pPr>
            <a:r>
              <a:rPr lang="en-US" dirty="0"/>
              <a:t>VoIP</a:t>
            </a:r>
          </a:p>
          <a:p>
            <a:pPr marL="692150" lvl="1" indent="-285750">
              <a:buFont typeface="Arial" panose="020B0604020202020204" pitchFamily="34" charset="0"/>
              <a:buChar char="•"/>
            </a:pPr>
            <a:r>
              <a:rPr lang="en-US" dirty="0" smtClean="0"/>
              <a:t>L3 switching</a:t>
            </a:r>
          </a:p>
          <a:p>
            <a:pPr marL="692150" lvl="1" indent="-285750">
              <a:buFont typeface="Arial" panose="020B0604020202020204" pitchFamily="34" charset="0"/>
              <a:buChar char="•"/>
            </a:pPr>
            <a:r>
              <a:rPr lang="en-US" dirty="0"/>
              <a:t>NAT</a:t>
            </a:r>
          </a:p>
          <a:p>
            <a:pPr marL="692150" lvl="1" indent="-285750">
              <a:buFont typeface="Arial" panose="020B0604020202020204" pitchFamily="34" charset="0"/>
              <a:buChar char="•"/>
            </a:pPr>
            <a:r>
              <a:rPr lang="en-US" dirty="0"/>
              <a:t>DHCP</a:t>
            </a:r>
          </a:p>
          <a:p>
            <a:pPr lvl="1"/>
            <a:endParaRPr lang="en-US" sz="1600"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324" y="2801549"/>
            <a:ext cx="5003801" cy="3480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954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2800" dirty="0"/>
              <a:t>The ipconfig </a:t>
            </a:r>
            <a:r>
              <a:rPr lang="en-US" sz="2800" dirty="0" smtClean="0"/>
              <a:t>Command (cont.)</a:t>
            </a:r>
            <a:endParaRPr lang="en-US" sz="2800" dirty="0"/>
          </a:p>
        </p:txBody>
      </p:sp>
      <p:sp>
        <p:nvSpPr>
          <p:cNvPr id="6" name="Text Placeholder 6"/>
          <p:cNvSpPr txBox="1">
            <a:spLocks/>
          </p:cNvSpPr>
          <p:nvPr/>
        </p:nvSpPr>
        <p:spPr>
          <a:xfrm>
            <a:off x="295275" y="1294601"/>
            <a:ext cx="4210050"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i</a:t>
            </a:r>
            <a:r>
              <a:rPr lang="en-US" sz="2000" dirty="0" smtClean="0"/>
              <a:t>pconfig /</a:t>
            </a:r>
            <a:r>
              <a:rPr lang="en-US" sz="2000" dirty="0" err="1" smtClean="0"/>
              <a:t>displaydns</a:t>
            </a:r>
            <a:endParaRPr lang="en-US" sz="2000" dirty="0" smtClean="0"/>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892" y="1729703"/>
            <a:ext cx="7254216" cy="413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250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2800" dirty="0"/>
              <a:t>The </a:t>
            </a:r>
            <a:r>
              <a:rPr lang="en-US" sz="2800" dirty="0" err="1"/>
              <a:t>arp</a:t>
            </a:r>
            <a:r>
              <a:rPr lang="en-US" sz="2800" dirty="0"/>
              <a:t> Command</a:t>
            </a:r>
          </a:p>
        </p:txBody>
      </p:sp>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0054" y="2207755"/>
            <a:ext cx="5475655" cy="4076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 Placeholder 2"/>
          <p:cNvSpPr>
            <a:spLocks noGrp="1"/>
          </p:cNvSpPr>
          <p:nvPr>
            <p:ph type="body" sz="quarter" idx="10"/>
          </p:nvPr>
        </p:nvSpPr>
        <p:spPr/>
        <p:txBody>
          <a:bodyPr/>
          <a:lstStyle/>
          <a:p>
            <a:pPr marL="285750" indent="-285750"/>
            <a:r>
              <a:rPr lang="en-US" dirty="0">
                <a:solidFill>
                  <a:schemeClr val="bg2">
                    <a:lumMod val="75000"/>
                    <a:lumOff val="25000"/>
                  </a:schemeClr>
                </a:solidFill>
              </a:rPr>
              <a:t>The </a:t>
            </a:r>
            <a:r>
              <a:rPr lang="en-US" b="1" dirty="0" err="1">
                <a:solidFill>
                  <a:schemeClr val="bg2">
                    <a:lumMod val="75000"/>
                    <a:lumOff val="25000"/>
                  </a:schemeClr>
                </a:solidFill>
              </a:rPr>
              <a:t>arp</a:t>
            </a:r>
            <a:r>
              <a:rPr lang="en-US" b="1" dirty="0">
                <a:solidFill>
                  <a:schemeClr val="bg2">
                    <a:lumMod val="75000"/>
                    <a:lumOff val="25000"/>
                  </a:schemeClr>
                </a:solidFill>
              </a:rPr>
              <a:t> –a</a:t>
            </a:r>
            <a:r>
              <a:rPr lang="en-US" dirty="0">
                <a:solidFill>
                  <a:schemeClr val="bg2">
                    <a:lumMod val="75000"/>
                    <a:lumOff val="25000"/>
                  </a:schemeClr>
                </a:solidFill>
              </a:rPr>
              <a:t> command lists all devices currently in the ARP cache of the host.</a:t>
            </a:r>
          </a:p>
          <a:p>
            <a:pPr marL="285750" indent="-285750"/>
            <a:r>
              <a:rPr lang="en-US" dirty="0">
                <a:solidFill>
                  <a:schemeClr val="bg2">
                    <a:lumMod val="75000"/>
                    <a:lumOff val="25000"/>
                  </a:schemeClr>
                </a:solidFill>
              </a:rPr>
              <a:t>It also includes the IPv4 address</a:t>
            </a:r>
            <a:r>
              <a:rPr lang="en-US" dirty="0" smtClean="0">
                <a:solidFill>
                  <a:schemeClr val="bg2">
                    <a:lumMod val="75000"/>
                    <a:lumOff val="25000"/>
                  </a:schemeClr>
                </a:solidFill>
              </a:rPr>
              <a:t>,</a:t>
            </a:r>
            <a:br>
              <a:rPr lang="en-US" dirty="0" smtClean="0">
                <a:solidFill>
                  <a:schemeClr val="bg2">
                    <a:lumMod val="75000"/>
                    <a:lumOff val="25000"/>
                  </a:schemeClr>
                </a:solidFill>
              </a:rPr>
            </a:br>
            <a:r>
              <a:rPr lang="en-US" dirty="0" smtClean="0">
                <a:solidFill>
                  <a:schemeClr val="bg2">
                    <a:lumMod val="75000"/>
                    <a:lumOff val="25000"/>
                  </a:schemeClr>
                </a:solidFill>
              </a:rPr>
              <a:t>physical </a:t>
            </a:r>
            <a:r>
              <a:rPr lang="en-US" dirty="0">
                <a:solidFill>
                  <a:schemeClr val="bg2">
                    <a:lumMod val="75000"/>
                    <a:lumOff val="25000"/>
                  </a:schemeClr>
                </a:solidFill>
              </a:rPr>
              <a:t>address, and the type </a:t>
            </a:r>
            <a:r>
              <a:rPr lang="en-US" dirty="0" smtClean="0">
                <a:solidFill>
                  <a:schemeClr val="bg2">
                    <a:lumMod val="75000"/>
                    <a:lumOff val="25000"/>
                  </a:schemeClr>
                </a:solidFill>
              </a:rPr>
              <a:t>of</a:t>
            </a:r>
            <a:br>
              <a:rPr lang="en-US" dirty="0" smtClean="0">
                <a:solidFill>
                  <a:schemeClr val="bg2">
                    <a:lumMod val="75000"/>
                    <a:lumOff val="25000"/>
                  </a:schemeClr>
                </a:solidFill>
              </a:rPr>
            </a:br>
            <a:r>
              <a:rPr lang="en-US" dirty="0" smtClean="0">
                <a:solidFill>
                  <a:schemeClr val="bg2">
                    <a:lumMod val="75000"/>
                    <a:lumOff val="25000"/>
                  </a:schemeClr>
                </a:solidFill>
              </a:rPr>
              <a:t>addressing </a:t>
            </a:r>
            <a:r>
              <a:rPr lang="en-US" dirty="0">
                <a:solidFill>
                  <a:schemeClr val="bg2">
                    <a:lumMod val="75000"/>
                    <a:lumOff val="25000"/>
                  </a:schemeClr>
                </a:solidFill>
              </a:rPr>
              <a:t>(static/dynamic), </a:t>
            </a:r>
            <a:r>
              <a:rPr lang="en-US" dirty="0" smtClean="0">
                <a:solidFill>
                  <a:schemeClr val="bg2">
                    <a:lumMod val="75000"/>
                    <a:lumOff val="25000"/>
                  </a:schemeClr>
                </a:solidFill>
              </a:rPr>
              <a:t>for</a:t>
            </a:r>
            <a:br>
              <a:rPr lang="en-US" dirty="0" smtClean="0">
                <a:solidFill>
                  <a:schemeClr val="bg2">
                    <a:lumMod val="75000"/>
                    <a:lumOff val="25000"/>
                  </a:schemeClr>
                </a:solidFill>
              </a:rPr>
            </a:br>
            <a:r>
              <a:rPr lang="en-US" dirty="0" smtClean="0">
                <a:solidFill>
                  <a:schemeClr val="bg2">
                    <a:lumMod val="75000"/>
                    <a:lumOff val="25000"/>
                  </a:schemeClr>
                </a:solidFill>
              </a:rPr>
              <a:t>each </a:t>
            </a:r>
            <a:r>
              <a:rPr lang="en-US" dirty="0">
                <a:solidFill>
                  <a:schemeClr val="bg2">
                    <a:lumMod val="75000"/>
                    <a:lumOff val="25000"/>
                  </a:schemeClr>
                </a:solidFill>
              </a:rPr>
              <a:t>device.</a:t>
            </a:r>
          </a:p>
          <a:p>
            <a:pPr marL="285750" indent="-285750"/>
            <a:r>
              <a:rPr lang="en-US" dirty="0">
                <a:solidFill>
                  <a:schemeClr val="bg2">
                    <a:lumMod val="75000"/>
                    <a:lumOff val="25000"/>
                  </a:schemeClr>
                </a:solidFill>
              </a:rPr>
              <a:t>The cache can be cleared </a:t>
            </a:r>
            <a:r>
              <a:rPr lang="en-US" dirty="0" smtClean="0">
                <a:solidFill>
                  <a:schemeClr val="bg2">
                    <a:lumMod val="75000"/>
                    <a:lumOff val="25000"/>
                  </a:schemeClr>
                </a:solidFill>
              </a:rPr>
              <a:t>by</a:t>
            </a:r>
            <a:br>
              <a:rPr lang="en-US" dirty="0" smtClean="0">
                <a:solidFill>
                  <a:schemeClr val="bg2">
                    <a:lumMod val="75000"/>
                    <a:lumOff val="25000"/>
                  </a:schemeClr>
                </a:solidFill>
              </a:rPr>
            </a:br>
            <a:r>
              <a:rPr lang="en-US" dirty="0" smtClean="0">
                <a:solidFill>
                  <a:schemeClr val="bg2">
                    <a:lumMod val="75000"/>
                    <a:lumOff val="25000"/>
                  </a:schemeClr>
                </a:solidFill>
              </a:rPr>
              <a:t>using </a:t>
            </a:r>
            <a:r>
              <a:rPr lang="en-US" dirty="0">
                <a:solidFill>
                  <a:schemeClr val="bg2">
                    <a:lumMod val="75000"/>
                    <a:lumOff val="25000"/>
                  </a:schemeClr>
                </a:solidFill>
              </a:rPr>
              <a:t>the </a:t>
            </a:r>
            <a:r>
              <a:rPr lang="en-US" b="1" dirty="0" err="1">
                <a:solidFill>
                  <a:schemeClr val="bg2">
                    <a:lumMod val="75000"/>
                    <a:lumOff val="25000"/>
                  </a:schemeClr>
                </a:solidFill>
              </a:rPr>
              <a:t>arp</a:t>
            </a:r>
            <a:r>
              <a:rPr lang="en-US" b="1" dirty="0">
                <a:solidFill>
                  <a:schemeClr val="bg2">
                    <a:lumMod val="75000"/>
                    <a:lumOff val="25000"/>
                  </a:schemeClr>
                </a:solidFill>
              </a:rPr>
              <a:t> -d</a:t>
            </a:r>
            <a:r>
              <a:rPr lang="en-US" dirty="0">
                <a:solidFill>
                  <a:schemeClr val="bg2">
                    <a:lumMod val="75000"/>
                    <a:lumOff val="25000"/>
                  </a:schemeClr>
                </a:solidFill>
              </a:rPr>
              <a:t> command.</a:t>
            </a:r>
          </a:p>
          <a:p>
            <a:endParaRPr lang="en-US" dirty="0"/>
          </a:p>
        </p:txBody>
      </p:sp>
    </p:spTree>
    <p:extLst>
      <p:ext uri="{BB962C8B-B14F-4D97-AF65-F5344CB8AC3E}">
        <p14:creationId xmlns:p14="http://schemas.microsoft.com/office/powerpoint/2010/main" val="286137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2800" dirty="0"/>
              <a:t>The show </a:t>
            </a:r>
            <a:r>
              <a:rPr lang="en-US" sz="2800" dirty="0" err="1"/>
              <a:t>cdp</a:t>
            </a:r>
            <a:r>
              <a:rPr lang="en-US" sz="2800" dirty="0"/>
              <a:t> neighbors </a:t>
            </a:r>
            <a:r>
              <a:rPr lang="en-US" sz="2800" dirty="0" smtClean="0"/>
              <a:t>Command</a:t>
            </a:r>
            <a:endParaRPr lang="en-US" sz="2800" dirty="0"/>
          </a:p>
        </p:txBody>
      </p:sp>
      <p:sp>
        <p:nvSpPr>
          <p:cNvPr id="3" name="Text Placeholder 2"/>
          <p:cNvSpPr>
            <a:spLocks noGrp="1"/>
          </p:cNvSpPr>
          <p:nvPr>
            <p:ph type="body" sz="quarter" idx="10"/>
          </p:nvPr>
        </p:nvSpPr>
        <p:spPr/>
        <p:txBody>
          <a:bodyPr/>
          <a:lstStyle/>
          <a:p>
            <a:pPr marL="285750" indent="-285750"/>
            <a:r>
              <a:rPr lang="en-US" dirty="0">
                <a:solidFill>
                  <a:schemeClr val="bg2">
                    <a:lumMod val="75000"/>
                    <a:lumOff val="25000"/>
                  </a:schemeClr>
                </a:solidFill>
              </a:rPr>
              <a:t>CDP is a Cisco-proprietary protocol that runs at the data link layer.</a:t>
            </a:r>
          </a:p>
          <a:p>
            <a:pPr marL="285750" indent="-285750"/>
            <a:r>
              <a:rPr lang="en-US" dirty="0" smtClean="0">
                <a:solidFill>
                  <a:schemeClr val="bg2">
                    <a:lumMod val="75000"/>
                    <a:lumOff val="25000"/>
                  </a:schemeClr>
                </a:solidFill>
              </a:rPr>
              <a:t>Two </a:t>
            </a:r>
            <a:r>
              <a:rPr lang="en-US" dirty="0">
                <a:solidFill>
                  <a:schemeClr val="bg2">
                    <a:lumMod val="75000"/>
                    <a:lumOff val="25000"/>
                  </a:schemeClr>
                </a:solidFill>
              </a:rPr>
              <a:t>or more Cisco network devices can learn about each other even if Layer 3 connectivity does not exist.</a:t>
            </a:r>
          </a:p>
          <a:p>
            <a:pPr marL="285750" indent="-285750"/>
            <a:r>
              <a:rPr lang="en-US" dirty="0">
                <a:solidFill>
                  <a:schemeClr val="bg2">
                    <a:lumMod val="75000"/>
                    <a:lumOff val="25000"/>
                  </a:schemeClr>
                </a:solidFill>
              </a:rPr>
              <a:t>When a Cisco device boots, CDP starts by default.</a:t>
            </a:r>
          </a:p>
          <a:p>
            <a:pPr marL="285750" indent="-285750"/>
            <a:r>
              <a:rPr lang="en-US" dirty="0">
                <a:solidFill>
                  <a:schemeClr val="bg2">
                    <a:lumMod val="75000"/>
                    <a:lumOff val="25000"/>
                  </a:schemeClr>
                </a:solidFill>
              </a:rPr>
              <a:t>CDP exchanges hardware and software device information with its directly connected CDP neighbors.</a:t>
            </a:r>
          </a:p>
          <a:p>
            <a:pPr marL="285750" indent="-285750"/>
            <a:r>
              <a:rPr lang="en-US" dirty="0">
                <a:solidFill>
                  <a:schemeClr val="bg2">
                    <a:lumMod val="75000"/>
                    <a:lumOff val="25000"/>
                  </a:schemeClr>
                </a:solidFill>
              </a:rPr>
              <a:t>CDP provides:</a:t>
            </a:r>
          </a:p>
          <a:p>
            <a:pPr marL="742950" lvl="1" indent="-285750">
              <a:buFont typeface="Courier New" panose="02070309020205020404" pitchFamily="49" charset="0"/>
              <a:buChar char="o"/>
            </a:pPr>
            <a:r>
              <a:rPr lang="en-US" dirty="0">
                <a:solidFill>
                  <a:schemeClr val="bg2">
                    <a:lumMod val="75000"/>
                    <a:lumOff val="25000"/>
                  </a:schemeClr>
                </a:solidFill>
              </a:rPr>
              <a:t>Device identifiers</a:t>
            </a:r>
          </a:p>
          <a:p>
            <a:pPr marL="742950" lvl="1" indent="-285750">
              <a:buFont typeface="Courier New" panose="02070309020205020404" pitchFamily="49" charset="0"/>
              <a:buChar char="o"/>
            </a:pPr>
            <a:r>
              <a:rPr lang="en-US" dirty="0">
                <a:solidFill>
                  <a:schemeClr val="bg2">
                    <a:lumMod val="75000"/>
                    <a:lumOff val="25000"/>
                  </a:schemeClr>
                </a:solidFill>
              </a:rPr>
              <a:t>Address list</a:t>
            </a:r>
          </a:p>
          <a:p>
            <a:pPr marL="742950" lvl="1" indent="-285750">
              <a:buFont typeface="Courier New" panose="02070309020205020404" pitchFamily="49" charset="0"/>
              <a:buChar char="o"/>
            </a:pPr>
            <a:r>
              <a:rPr lang="en-US" dirty="0">
                <a:solidFill>
                  <a:schemeClr val="bg2">
                    <a:lumMod val="75000"/>
                    <a:lumOff val="25000"/>
                  </a:schemeClr>
                </a:solidFill>
              </a:rPr>
              <a:t>Port identifier</a:t>
            </a:r>
          </a:p>
          <a:p>
            <a:pPr marL="742950" lvl="1" indent="-285750">
              <a:buFont typeface="Courier New" panose="02070309020205020404" pitchFamily="49" charset="0"/>
              <a:buChar char="o"/>
            </a:pPr>
            <a:r>
              <a:rPr lang="en-US" dirty="0">
                <a:solidFill>
                  <a:schemeClr val="bg2">
                    <a:lumMod val="75000"/>
                    <a:lumOff val="25000"/>
                  </a:schemeClr>
                </a:solidFill>
              </a:rPr>
              <a:t>Capabilities list</a:t>
            </a:r>
          </a:p>
          <a:p>
            <a:pPr marL="742950" lvl="1" indent="-285750">
              <a:buFont typeface="Courier New" panose="02070309020205020404" pitchFamily="49" charset="0"/>
              <a:buChar char="o"/>
            </a:pPr>
            <a:r>
              <a:rPr lang="en-US" dirty="0">
                <a:solidFill>
                  <a:schemeClr val="bg2">
                    <a:lumMod val="75000"/>
                    <a:lumOff val="25000"/>
                  </a:schemeClr>
                </a:solidFill>
              </a:rPr>
              <a:t>Platform</a:t>
            </a:r>
          </a:p>
          <a:p>
            <a:endParaRPr lang="en-US" dirty="0"/>
          </a:p>
        </p:txBody>
      </p:sp>
    </p:spTree>
    <p:extLst>
      <p:ext uri="{BB962C8B-B14F-4D97-AF65-F5344CB8AC3E}">
        <p14:creationId xmlns:p14="http://schemas.microsoft.com/office/powerpoint/2010/main" val="248807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2800" dirty="0"/>
              <a:t>The show </a:t>
            </a:r>
            <a:r>
              <a:rPr lang="en-US" sz="2800" dirty="0" err="1"/>
              <a:t>cdp</a:t>
            </a:r>
            <a:r>
              <a:rPr lang="en-US" sz="2800" dirty="0"/>
              <a:t> neighbors Command  </a:t>
            </a:r>
            <a:r>
              <a:rPr lang="en-US" sz="2800" dirty="0" smtClean="0"/>
              <a:t>(cont</a:t>
            </a:r>
            <a:r>
              <a:rPr lang="en-US" sz="2800" dirty="0"/>
              <a:t>.)</a:t>
            </a:r>
          </a:p>
        </p:txBody>
      </p:sp>
      <p:sp>
        <p:nvSpPr>
          <p:cNvPr id="2" name="Text Placeholder 1"/>
          <p:cNvSpPr>
            <a:spLocks noGrp="1"/>
          </p:cNvSpPr>
          <p:nvPr>
            <p:ph type="body" sz="quarter" idx="10"/>
          </p:nvPr>
        </p:nvSpPr>
        <p:spPr/>
        <p:txBody>
          <a:bodyPr/>
          <a:lstStyle/>
          <a:p>
            <a:pPr marL="285750" indent="-285750"/>
            <a:r>
              <a:rPr lang="en-US" dirty="0">
                <a:solidFill>
                  <a:schemeClr val="bg2">
                    <a:lumMod val="75000"/>
                    <a:lumOff val="25000"/>
                  </a:schemeClr>
                </a:solidFill>
              </a:rPr>
              <a:t>The </a:t>
            </a:r>
            <a:r>
              <a:rPr lang="en-US" b="1" dirty="0">
                <a:solidFill>
                  <a:schemeClr val="bg2">
                    <a:lumMod val="75000"/>
                    <a:lumOff val="25000"/>
                  </a:schemeClr>
                </a:solidFill>
              </a:rPr>
              <a:t>show </a:t>
            </a:r>
            <a:r>
              <a:rPr lang="en-US" b="1" dirty="0" err="1">
                <a:solidFill>
                  <a:schemeClr val="bg2">
                    <a:lumMod val="75000"/>
                    <a:lumOff val="25000"/>
                  </a:schemeClr>
                </a:solidFill>
              </a:rPr>
              <a:t>cdp</a:t>
            </a:r>
            <a:r>
              <a:rPr lang="en-US" b="1" dirty="0">
                <a:solidFill>
                  <a:schemeClr val="bg2">
                    <a:lumMod val="75000"/>
                    <a:lumOff val="25000"/>
                  </a:schemeClr>
                </a:solidFill>
              </a:rPr>
              <a:t> neighbors detail</a:t>
            </a:r>
            <a:r>
              <a:rPr lang="en-US" dirty="0">
                <a:solidFill>
                  <a:schemeClr val="bg2">
                    <a:lumMod val="75000"/>
                    <a:lumOff val="25000"/>
                  </a:schemeClr>
                </a:solidFill>
              </a:rPr>
              <a:t> command reveals the IP address of a neighboring device.</a:t>
            </a:r>
          </a:p>
          <a:p>
            <a:pPr marL="285750" indent="-285750"/>
            <a:r>
              <a:rPr lang="en-US" dirty="0">
                <a:solidFill>
                  <a:schemeClr val="bg2">
                    <a:lumMod val="75000"/>
                    <a:lumOff val="25000"/>
                  </a:schemeClr>
                </a:solidFill>
              </a:rPr>
              <a:t>CDP will reveal the neighbor's IP address regardless of </a:t>
            </a:r>
            <a:r>
              <a:rPr lang="en-US" dirty="0" smtClean="0">
                <a:solidFill>
                  <a:schemeClr val="bg2">
                    <a:lumMod val="75000"/>
                    <a:lumOff val="25000"/>
                  </a:schemeClr>
                </a:solidFill>
              </a:rPr>
              <a:t>whether </a:t>
            </a:r>
            <a:r>
              <a:rPr lang="en-US" dirty="0">
                <a:solidFill>
                  <a:schemeClr val="bg2">
                    <a:lumMod val="75000"/>
                    <a:lumOff val="25000"/>
                  </a:schemeClr>
                </a:solidFill>
              </a:rPr>
              <a:t>you can ping the neighbor.</a:t>
            </a:r>
          </a:p>
          <a:p>
            <a:pPr marL="285750" indent="-285750"/>
            <a:r>
              <a:rPr lang="en-US" dirty="0">
                <a:solidFill>
                  <a:schemeClr val="bg2">
                    <a:lumMod val="75000"/>
                    <a:lumOff val="25000"/>
                  </a:schemeClr>
                </a:solidFill>
              </a:rPr>
              <a:t>The </a:t>
            </a:r>
            <a:r>
              <a:rPr lang="en-US" b="1" dirty="0">
                <a:solidFill>
                  <a:schemeClr val="bg2">
                    <a:lumMod val="75000"/>
                    <a:lumOff val="25000"/>
                  </a:schemeClr>
                </a:solidFill>
              </a:rPr>
              <a:t>show </a:t>
            </a:r>
            <a:r>
              <a:rPr lang="en-US" b="1" dirty="0" err="1">
                <a:solidFill>
                  <a:schemeClr val="bg2">
                    <a:lumMod val="75000"/>
                    <a:lumOff val="25000"/>
                  </a:schemeClr>
                </a:solidFill>
              </a:rPr>
              <a:t>cdp</a:t>
            </a:r>
            <a:r>
              <a:rPr lang="en-US" b="1" dirty="0">
                <a:solidFill>
                  <a:schemeClr val="bg2">
                    <a:lumMod val="75000"/>
                    <a:lumOff val="25000"/>
                  </a:schemeClr>
                </a:solidFill>
              </a:rPr>
              <a:t> neighbors detail </a:t>
            </a:r>
            <a:r>
              <a:rPr lang="en-US" dirty="0">
                <a:solidFill>
                  <a:schemeClr val="bg2">
                    <a:lumMod val="75000"/>
                    <a:lumOff val="25000"/>
                  </a:schemeClr>
                </a:solidFill>
              </a:rPr>
              <a:t>command will help determine if one of the CDP neighbors has an IP configuration error.</a:t>
            </a:r>
          </a:p>
          <a:p>
            <a:pPr marL="285750" indent="-285750"/>
            <a:r>
              <a:rPr lang="en-US" dirty="0">
                <a:solidFill>
                  <a:schemeClr val="bg2">
                    <a:lumMod val="75000"/>
                    <a:lumOff val="25000"/>
                  </a:schemeClr>
                </a:solidFill>
              </a:rPr>
              <a:t>CDP can be a security risk.</a:t>
            </a:r>
          </a:p>
          <a:p>
            <a:pPr marL="285750" indent="-285750"/>
            <a:r>
              <a:rPr lang="en-US" dirty="0">
                <a:solidFill>
                  <a:schemeClr val="bg2">
                    <a:lumMod val="75000"/>
                    <a:lumOff val="25000"/>
                  </a:schemeClr>
                </a:solidFill>
              </a:rPr>
              <a:t>To disable CDP globally, use the global configuration command </a:t>
            </a:r>
            <a:r>
              <a:rPr lang="en-US" b="1" dirty="0">
                <a:solidFill>
                  <a:schemeClr val="bg2">
                    <a:lumMod val="75000"/>
                    <a:lumOff val="25000"/>
                  </a:schemeClr>
                </a:solidFill>
              </a:rPr>
              <a:t>no </a:t>
            </a:r>
            <a:r>
              <a:rPr lang="en-US" b="1" dirty="0" err="1">
                <a:solidFill>
                  <a:schemeClr val="bg2">
                    <a:lumMod val="75000"/>
                    <a:lumOff val="25000"/>
                  </a:schemeClr>
                </a:solidFill>
              </a:rPr>
              <a:t>cdp</a:t>
            </a:r>
            <a:r>
              <a:rPr lang="en-US" b="1" dirty="0">
                <a:solidFill>
                  <a:schemeClr val="bg2">
                    <a:lumMod val="75000"/>
                    <a:lumOff val="25000"/>
                  </a:schemeClr>
                </a:solidFill>
              </a:rPr>
              <a:t> run</a:t>
            </a:r>
            <a:r>
              <a:rPr lang="en-US" dirty="0">
                <a:solidFill>
                  <a:schemeClr val="bg2">
                    <a:lumMod val="75000"/>
                    <a:lumOff val="25000"/>
                  </a:schemeClr>
                </a:solidFill>
              </a:rPr>
              <a:t>.</a:t>
            </a:r>
          </a:p>
          <a:p>
            <a:pPr marL="285750" indent="-285750"/>
            <a:r>
              <a:rPr lang="en-US" dirty="0">
                <a:solidFill>
                  <a:schemeClr val="bg2">
                    <a:lumMod val="75000"/>
                    <a:lumOff val="25000"/>
                  </a:schemeClr>
                </a:solidFill>
              </a:rPr>
              <a:t>To disable CDP on an interface, use the interface command </a:t>
            </a:r>
            <a:r>
              <a:rPr lang="en-US" b="1" dirty="0">
                <a:solidFill>
                  <a:schemeClr val="bg2">
                    <a:lumMod val="75000"/>
                    <a:lumOff val="25000"/>
                  </a:schemeClr>
                </a:solidFill>
              </a:rPr>
              <a:t>no </a:t>
            </a:r>
            <a:r>
              <a:rPr lang="en-US" b="1" dirty="0" err="1">
                <a:solidFill>
                  <a:schemeClr val="bg2">
                    <a:lumMod val="75000"/>
                    <a:lumOff val="25000"/>
                  </a:schemeClr>
                </a:solidFill>
              </a:rPr>
              <a:t>cdp</a:t>
            </a:r>
            <a:r>
              <a:rPr lang="en-US" b="1" dirty="0">
                <a:solidFill>
                  <a:schemeClr val="bg2">
                    <a:lumMod val="75000"/>
                    <a:lumOff val="25000"/>
                  </a:schemeClr>
                </a:solidFill>
              </a:rPr>
              <a:t> enable</a:t>
            </a:r>
            <a:r>
              <a:rPr lang="en-US" dirty="0">
                <a:solidFill>
                  <a:schemeClr val="bg2">
                    <a:lumMod val="75000"/>
                    <a:lumOff val="25000"/>
                  </a:schemeClr>
                </a:solidFill>
              </a:rPr>
              <a:t>.</a:t>
            </a:r>
          </a:p>
          <a:p>
            <a:endParaRPr lang="en-US" dirty="0"/>
          </a:p>
        </p:txBody>
      </p:sp>
    </p:spTree>
    <p:extLst>
      <p:ext uri="{BB962C8B-B14F-4D97-AF65-F5344CB8AC3E}">
        <p14:creationId xmlns:p14="http://schemas.microsoft.com/office/powerpoint/2010/main" val="111764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2800" dirty="0"/>
              <a:t>The show </a:t>
            </a:r>
            <a:r>
              <a:rPr lang="en-US" sz="2800" dirty="0" err="1"/>
              <a:t>ip</a:t>
            </a:r>
            <a:r>
              <a:rPr lang="en-US" sz="2800" dirty="0"/>
              <a:t> interface brief Command</a:t>
            </a:r>
          </a:p>
        </p:txBody>
      </p:sp>
      <p:sp>
        <p:nvSpPr>
          <p:cNvPr id="3" name="Text Placeholder 2"/>
          <p:cNvSpPr>
            <a:spLocks noGrp="1"/>
          </p:cNvSpPr>
          <p:nvPr>
            <p:ph type="body" sz="quarter" idx="10"/>
          </p:nvPr>
        </p:nvSpPr>
        <p:spPr/>
        <p:txBody>
          <a:bodyPr/>
          <a:lstStyle/>
          <a:p>
            <a:pPr marL="285750" indent="-285750"/>
            <a:r>
              <a:rPr lang="en-US" dirty="0">
                <a:solidFill>
                  <a:schemeClr val="bg2">
                    <a:lumMod val="75000"/>
                    <a:lumOff val="25000"/>
                  </a:schemeClr>
                </a:solidFill>
              </a:rPr>
              <a:t>The </a:t>
            </a:r>
            <a:r>
              <a:rPr lang="en-US" b="1" dirty="0">
                <a:solidFill>
                  <a:schemeClr val="bg2">
                    <a:lumMod val="75000"/>
                    <a:lumOff val="25000"/>
                  </a:schemeClr>
                </a:solidFill>
              </a:rPr>
              <a:t>show </a:t>
            </a:r>
            <a:r>
              <a:rPr lang="en-US" b="1" dirty="0" err="1">
                <a:solidFill>
                  <a:schemeClr val="bg2">
                    <a:lumMod val="75000"/>
                    <a:lumOff val="25000"/>
                  </a:schemeClr>
                </a:solidFill>
              </a:rPr>
              <a:t>ip</a:t>
            </a:r>
            <a:r>
              <a:rPr lang="en-US" b="1" dirty="0">
                <a:solidFill>
                  <a:schemeClr val="bg2">
                    <a:lumMod val="75000"/>
                    <a:lumOff val="25000"/>
                  </a:schemeClr>
                </a:solidFill>
              </a:rPr>
              <a:t> interface brief</a:t>
            </a:r>
            <a:r>
              <a:rPr lang="en-US" dirty="0">
                <a:solidFill>
                  <a:schemeClr val="bg2">
                    <a:lumMod val="75000"/>
                    <a:lumOff val="25000"/>
                  </a:schemeClr>
                </a:solidFill>
              </a:rPr>
              <a:t> command displays a summary of the key information for all the network interfaces on a router.</a:t>
            </a:r>
          </a:p>
          <a:p>
            <a:pPr marL="285750" indent="-285750"/>
            <a:r>
              <a:rPr lang="en-US" dirty="0">
                <a:solidFill>
                  <a:schemeClr val="bg2">
                    <a:lumMod val="75000"/>
                    <a:lumOff val="25000"/>
                  </a:schemeClr>
                </a:solidFill>
              </a:rPr>
              <a:t>The </a:t>
            </a:r>
            <a:r>
              <a:rPr lang="en-US" b="1" dirty="0">
                <a:solidFill>
                  <a:schemeClr val="bg2">
                    <a:lumMod val="75000"/>
                    <a:lumOff val="25000"/>
                  </a:schemeClr>
                </a:solidFill>
              </a:rPr>
              <a:t>show </a:t>
            </a:r>
            <a:r>
              <a:rPr lang="en-US" b="1" dirty="0" err="1">
                <a:solidFill>
                  <a:schemeClr val="bg2">
                    <a:lumMod val="75000"/>
                    <a:lumOff val="25000"/>
                  </a:schemeClr>
                </a:solidFill>
              </a:rPr>
              <a:t>ip</a:t>
            </a:r>
            <a:r>
              <a:rPr lang="en-US" b="1" dirty="0">
                <a:solidFill>
                  <a:schemeClr val="bg2">
                    <a:lumMod val="75000"/>
                    <a:lumOff val="25000"/>
                  </a:schemeClr>
                </a:solidFill>
              </a:rPr>
              <a:t> interface brief</a:t>
            </a:r>
            <a:r>
              <a:rPr lang="en-US" dirty="0">
                <a:solidFill>
                  <a:schemeClr val="bg2">
                    <a:lumMod val="75000"/>
                    <a:lumOff val="25000"/>
                  </a:schemeClr>
                </a:solidFill>
              </a:rPr>
              <a:t> command can also be used to verify the status of the </a:t>
            </a:r>
            <a:r>
              <a:rPr lang="en-US" dirty="0" smtClean="0">
                <a:solidFill>
                  <a:schemeClr val="bg2">
                    <a:lumMod val="75000"/>
                    <a:lumOff val="25000"/>
                  </a:schemeClr>
                </a:solidFill>
              </a:rPr>
              <a:t>switch</a:t>
            </a:r>
            <a:br>
              <a:rPr lang="en-US" dirty="0" smtClean="0">
                <a:solidFill>
                  <a:schemeClr val="bg2">
                    <a:lumMod val="75000"/>
                    <a:lumOff val="25000"/>
                  </a:schemeClr>
                </a:solidFill>
              </a:rPr>
            </a:br>
            <a:r>
              <a:rPr lang="en-US" dirty="0" smtClean="0">
                <a:solidFill>
                  <a:schemeClr val="bg2">
                    <a:lumMod val="75000"/>
                    <a:lumOff val="25000"/>
                  </a:schemeClr>
                </a:solidFill>
              </a:rPr>
              <a:t>interfaces</a:t>
            </a:r>
            <a:r>
              <a:rPr lang="en-US" dirty="0">
                <a:solidFill>
                  <a:schemeClr val="bg2">
                    <a:lumMod val="75000"/>
                    <a:lumOff val="25000"/>
                  </a:schemeClr>
                </a:solidFill>
              </a:rPr>
              <a:t>.</a:t>
            </a:r>
          </a:p>
          <a:p>
            <a:endParaRPr lang="en-US" dirty="0"/>
          </a:p>
        </p:txBody>
      </p:sp>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6711" y="2453582"/>
            <a:ext cx="6015116" cy="1076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3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256" y="3471139"/>
            <a:ext cx="5933708" cy="1528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3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0974" y="4861689"/>
            <a:ext cx="5942753" cy="1510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294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2072640"/>
            <a:ext cx="8112125" cy="688368"/>
          </a:xfrm>
        </p:spPr>
        <p:txBody>
          <a:bodyPr/>
          <a:lstStyle/>
          <a:p>
            <a:r>
              <a:rPr lang="en-US" sz="4000" dirty="0" smtClean="0"/>
              <a:t>Section 11.4:</a:t>
            </a:r>
            <a:br>
              <a:rPr lang="en-US" sz="4000" dirty="0" smtClean="0"/>
            </a:br>
            <a:r>
              <a:rPr lang="en-US" sz="4000" dirty="0" smtClean="0"/>
              <a:t>Summary</a:t>
            </a:r>
            <a:endParaRPr lang="en-US" sz="4000" dirty="0"/>
          </a:p>
        </p:txBody>
      </p:sp>
      <p:sp>
        <p:nvSpPr>
          <p:cNvPr id="5" name="Text Placeholder 6"/>
          <p:cNvSpPr txBox="1">
            <a:spLocks/>
          </p:cNvSpPr>
          <p:nvPr/>
        </p:nvSpPr>
        <p:spPr>
          <a:xfrm>
            <a:off x="419100" y="3012948"/>
            <a:ext cx="8577072" cy="265633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Chapter Objectives: </a:t>
            </a:r>
          </a:p>
          <a:p>
            <a:r>
              <a:rPr lang="en-US" sz="1800" dirty="0" smtClean="0"/>
              <a:t>Explain how a small network can scale into a larger network.</a:t>
            </a:r>
          </a:p>
          <a:p>
            <a:r>
              <a:rPr lang="en-US" sz="1800" dirty="0" smtClean="0"/>
              <a:t>Configure switches and routers with device hardening features to enhance security.</a:t>
            </a:r>
          </a:p>
          <a:p>
            <a:r>
              <a:rPr lang="en-US" sz="1800" dirty="0" smtClean="0"/>
              <a:t>Use common show commands and utilities to establish a relative performance baseline for the network.</a:t>
            </a:r>
          </a:p>
          <a:p>
            <a:r>
              <a:rPr lang="en-US" sz="1800" dirty="0" smtClean="0"/>
              <a:t>Explain how a small network of directly connected segments is created, configured, and verifies.</a:t>
            </a:r>
          </a:p>
        </p:txBody>
      </p:sp>
    </p:spTree>
    <p:extLst>
      <p:ext uri="{BB962C8B-B14F-4D97-AF65-F5344CB8AC3E}">
        <p14:creationId xmlns:p14="http://schemas.microsoft.com/office/powerpoint/2010/main" val="402646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3200" dirty="0"/>
              <a:t>IP Addressing for a Small Network</a:t>
            </a:r>
          </a:p>
        </p:txBody>
      </p:sp>
      <p:sp>
        <p:nvSpPr>
          <p:cNvPr id="2" name="Text Placeholder 1"/>
          <p:cNvSpPr>
            <a:spLocks noGrp="1"/>
          </p:cNvSpPr>
          <p:nvPr>
            <p:ph type="body" sz="quarter" idx="10"/>
          </p:nvPr>
        </p:nvSpPr>
        <p:spPr/>
        <p:txBody>
          <a:bodyPr/>
          <a:lstStyle/>
          <a:p>
            <a:r>
              <a:rPr lang="en-US" dirty="0"/>
              <a:t>Address space is a crucial component of a network design.</a:t>
            </a:r>
          </a:p>
          <a:p>
            <a:r>
              <a:rPr lang="en-US" dirty="0"/>
              <a:t>All devices connected to the network require an address.</a:t>
            </a:r>
          </a:p>
          <a:p>
            <a:r>
              <a:rPr lang="en-US" dirty="0"/>
              <a:t>The address scheme must be planned, </a:t>
            </a:r>
            <a:r>
              <a:rPr lang="en-US" dirty="0" smtClean="0"/>
              <a:t>documented, </a:t>
            </a:r>
            <a:r>
              <a:rPr lang="en-US" dirty="0"/>
              <a:t>and maintained.</a:t>
            </a:r>
          </a:p>
          <a:p>
            <a:r>
              <a:rPr lang="en-US" dirty="0"/>
              <a:t>Address space documentation can be very useful for troubleshooting.</a:t>
            </a:r>
          </a:p>
          <a:p>
            <a:r>
              <a:rPr lang="en-US" dirty="0"/>
              <a:t>Address documentation is also very important when controlling resource access.</a:t>
            </a:r>
          </a:p>
          <a:p>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6574" y="3672840"/>
            <a:ext cx="5330852" cy="2624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024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3200" dirty="0"/>
              <a:t>Redundancy in a Small Network</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50" y="2578921"/>
            <a:ext cx="3262313" cy="3640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 Placeholder 2"/>
          <p:cNvSpPr>
            <a:spLocks noGrp="1"/>
          </p:cNvSpPr>
          <p:nvPr>
            <p:ph type="body" sz="quarter" idx="10"/>
          </p:nvPr>
        </p:nvSpPr>
        <p:spPr/>
        <p:txBody>
          <a:bodyPr/>
          <a:lstStyle/>
          <a:p>
            <a:pPr marL="0" indent="0">
              <a:buNone/>
            </a:pPr>
            <a:r>
              <a:rPr lang="en-US" dirty="0"/>
              <a:t>Redundancy to a Server </a:t>
            </a:r>
            <a:r>
              <a:rPr lang="en-US" dirty="0" smtClean="0"/>
              <a:t>Farm</a:t>
            </a:r>
          </a:p>
          <a:p>
            <a:pPr marL="285750" indent="-285750"/>
            <a:r>
              <a:rPr lang="en-US" dirty="0">
                <a:solidFill>
                  <a:schemeClr val="bg2">
                    <a:lumMod val="65000"/>
                    <a:lumOff val="35000"/>
                  </a:schemeClr>
                </a:solidFill>
              </a:rPr>
              <a:t>A network should reliable by design.</a:t>
            </a:r>
          </a:p>
          <a:p>
            <a:pPr marL="285750" indent="-285750"/>
            <a:r>
              <a:rPr lang="en-US" dirty="0">
                <a:solidFill>
                  <a:schemeClr val="bg2">
                    <a:lumMod val="65000"/>
                    <a:lumOff val="35000"/>
                  </a:schemeClr>
                </a:solidFill>
              </a:rPr>
              <a:t>Network failures are usually very costly.</a:t>
            </a:r>
          </a:p>
          <a:p>
            <a:pPr marL="285750" indent="-285750"/>
            <a:r>
              <a:rPr lang="en-US" dirty="0">
                <a:solidFill>
                  <a:schemeClr val="bg2">
                    <a:lumMod val="65000"/>
                    <a:lumOff val="35000"/>
                  </a:schemeClr>
                </a:solidFill>
              </a:rPr>
              <a:t>Redundancy increases reliability </a:t>
            </a:r>
            <a:r>
              <a:rPr lang="en-US" dirty="0" smtClean="0">
                <a:solidFill>
                  <a:schemeClr val="bg2">
                    <a:lumMod val="65000"/>
                    <a:lumOff val="35000"/>
                  </a:schemeClr>
                </a:solidFill>
              </a:rPr>
              <a:t>by</a:t>
            </a:r>
            <a:br>
              <a:rPr lang="en-US" dirty="0" smtClean="0">
                <a:solidFill>
                  <a:schemeClr val="bg2">
                    <a:lumMod val="65000"/>
                    <a:lumOff val="35000"/>
                  </a:schemeClr>
                </a:solidFill>
              </a:rPr>
            </a:br>
            <a:r>
              <a:rPr lang="en-US" dirty="0" smtClean="0">
                <a:solidFill>
                  <a:schemeClr val="bg2">
                    <a:lumMod val="65000"/>
                    <a:lumOff val="35000"/>
                  </a:schemeClr>
                </a:solidFill>
              </a:rPr>
              <a:t>eliminating </a:t>
            </a:r>
            <a:r>
              <a:rPr lang="en-US" dirty="0">
                <a:solidFill>
                  <a:schemeClr val="bg2">
                    <a:lumMod val="65000"/>
                    <a:lumOff val="35000"/>
                  </a:schemeClr>
                </a:solidFill>
              </a:rPr>
              <a:t>single points of failure.</a:t>
            </a:r>
          </a:p>
          <a:p>
            <a:pPr marL="285750" indent="-285750"/>
            <a:r>
              <a:rPr lang="en-US" dirty="0">
                <a:solidFill>
                  <a:schemeClr val="bg2">
                    <a:lumMod val="65000"/>
                    <a:lumOff val="35000"/>
                  </a:schemeClr>
                </a:solidFill>
              </a:rPr>
              <a:t>Network redundancy can be achieved </a:t>
            </a:r>
            <a:r>
              <a:rPr lang="en-US" dirty="0" smtClean="0">
                <a:solidFill>
                  <a:schemeClr val="bg2">
                    <a:lumMod val="65000"/>
                    <a:lumOff val="35000"/>
                  </a:schemeClr>
                </a:solidFill>
              </a:rPr>
              <a:t>by</a:t>
            </a:r>
            <a:br>
              <a:rPr lang="en-US" dirty="0" smtClean="0">
                <a:solidFill>
                  <a:schemeClr val="bg2">
                    <a:lumMod val="65000"/>
                    <a:lumOff val="35000"/>
                  </a:schemeClr>
                </a:solidFill>
              </a:rPr>
            </a:br>
            <a:r>
              <a:rPr lang="en-US" dirty="0" smtClean="0">
                <a:solidFill>
                  <a:schemeClr val="bg2">
                    <a:lumMod val="65000"/>
                    <a:lumOff val="35000"/>
                  </a:schemeClr>
                </a:solidFill>
              </a:rPr>
              <a:t>duplicating </a:t>
            </a:r>
            <a:r>
              <a:rPr lang="en-US" dirty="0">
                <a:solidFill>
                  <a:schemeClr val="bg2">
                    <a:lumMod val="65000"/>
                    <a:lumOff val="35000"/>
                  </a:schemeClr>
                </a:solidFill>
              </a:rPr>
              <a:t>network equipment and links.</a:t>
            </a:r>
          </a:p>
          <a:p>
            <a:pPr marL="285750" indent="-285750"/>
            <a:r>
              <a:rPr lang="en-US" dirty="0">
                <a:solidFill>
                  <a:schemeClr val="bg2">
                    <a:lumMod val="65000"/>
                    <a:lumOff val="35000"/>
                  </a:schemeClr>
                </a:solidFill>
              </a:rPr>
              <a:t>A good example is a network’s link to </a:t>
            </a:r>
            <a:r>
              <a:rPr lang="en-US" dirty="0" smtClean="0">
                <a:solidFill>
                  <a:schemeClr val="bg2">
                    <a:lumMod val="65000"/>
                    <a:lumOff val="35000"/>
                  </a:schemeClr>
                </a:solidFill>
              </a:rPr>
              <a:t>the</a:t>
            </a:r>
            <a:br>
              <a:rPr lang="en-US" dirty="0" smtClean="0">
                <a:solidFill>
                  <a:schemeClr val="bg2">
                    <a:lumMod val="65000"/>
                    <a:lumOff val="35000"/>
                  </a:schemeClr>
                </a:solidFill>
              </a:rPr>
            </a:br>
            <a:r>
              <a:rPr lang="en-US" dirty="0" smtClean="0">
                <a:solidFill>
                  <a:schemeClr val="bg2">
                    <a:lumMod val="65000"/>
                    <a:lumOff val="35000"/>
                  </a:schemeClr>
                </a:solidFill>
              </a:rPr>
              <a:t>Internet </a:t>
            </a:r>
            <a:r>
              <a:rPr lang="en-US" dirty="0">
                <a:solidFill>
                  <a:schemeClr val="bg2">
                    <a:lumMod val="65000"/>
                    <a:lumOff val="35000"/>
                  </a:schemeClr>
                </a:solidFill>
              </a:rPr>
              <a:t>or to a server farm.</a:t>
            </a:r>
          </a:p>
          <a:p>
            <a:endParaRPr lang="en-US" dirty="0"/>
          </a:p>
        </p:txBody>
      </p:sp>
    </p:spTree>
    <p:extLst>
      <p:ext uri="{BB962C8B-B14F-4D97-AF65-F5344CB8AC3E}">
        <p14:creationId xmlns:p14="http://schemas.microsoft.com/office/powerpoint/2010/main" val="248098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9086" y="2038350"/>
            <a:ext cx="5803914" cy="427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itle 11"/>
          <p:cNvSpPr>
            <a:spLocks noGrp="1"/>
          </p:cNvSpPr>
          <p:nvPr>
            <p:ph type="title"/>
          </p:nvPr>
        </p:nvSpPr>
        <p:spPr/>
        <p:txBody>
          <a:bodyPr/>
          <a:lstStyle/>
          <a:p>
            <a:r>
              <a:rPr lang="en-US" sz="3200" dirty="0"/>
              <a:t>Traffic Management</a:t>
            </a:r>
          </a:p>
        </p:txBody>
      </p:sp>
      <p:sp>
        <p:nvSpPr>
          <p:cNvPr id="2" name="Text Placeholder 1"/>
          <p:cNvSpPr>
            <a:spLocks noGrp="1"/>
          </p:cNvSpPr>
          <p:nvPr>
            <p:ph type="body" sz="quarter" idx="10"/>
          </p:nvPr>
        </p:nvSpPr>
        <p:spPr/>
        <p:txBody>
          <a:bodyPr/>
          <a:lstStyle/>
          <a:p>
            <a:r>
              <a:rPr lang="en-US" dirty="0">
                <a:solidFill>
                  <a:schemeClr val="bg2">
                    <a:lumMod val="65000"/>
                    <a:lumOff val="35000"/>
                  </a:schemeClr>
                </a:solidFill>
              </a:rPr>
              <a:t>Traffic type and patterns are should also be considered when designing a network.</a:t>
            </a:r>
          </a:p>
          <a:p>
            <a:r>
              <a:rPr lang="en-US" dirty="0">
                <a:solidFill>
                  <a:schemeClr val="bg2">
                    <a:lumMod val="65000"/>
                    <a:lumOff val="35000"/>
                  </a:schemeClr>
                </a:solidFill>
              </a:rPr>
              <a:t>A good network design </a:t>
            </a:r>
            <a:r>
              <a:rPr lang="en-US" dirty="0" smtClean="0">
                <a:solidFill>
                  <a:schemeClr val="bg2">
                    <a:lumMod val="65000"/>
                    <a:lumOff val="35000"/>
                  </a:schemeClr>
                </a:solidFill>
              </a:rPr>
              <a:t>categorizes</a:t>
            </a:r>
            <a:br>
              <a:rPr lang="en-US" dirty="0" smtClean="0">
                <a:solidFill>
                  <a:schemeClr val="bg2">
                    <a:lumMod val="65000"/>
                    <a:lumOff val="35000"/>
                  </a:schemeClr>
                </a:solidFill>
              </a:rPr>
            </a:br>
            <a:r>
              <a:rPr lang="en-US" dirty="0" smtClean="0">
                <a:solidFill>
                  <a:schemeClr val="bg2">
                    <a:lumMod val="65000"/>
                    <a:lumOff val="35000"/>
                  </a:schemeClr>
                </a:solidFill>
              </a:rPr>
              <a:t>traffic </a:t>
            </a:r>
            <a:r>
              <a:rPr lang="en-US" dirty="0">
                <a:solidFill>
                  <a:schemeClr val="bg2">
                    <a:lumMod val="65000"/>
                    <a:lumOff val="35000"/>
                  </a:schemeClr>
                </a:solidFill>
              </a:rPr>
              <a:t>according to priority.</a:t>
            </a:r>
          </a:p>
        </p:txBody>
      </p:sp>
    </p:spTree>
    <p:extLst>
      <p:ext uri="{BB962C8B-B14F-4D97-AF65-F5344CB8AC3E}">
        <p14:creationId xmlns:p14="http://schemas.microsoft.com/office/powerpoint/2010/main" val="1466319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NetAcad_White_PPT_Template 05Oct12">
  <a:themeElements>
    <a:clrScheme name="Cisco NetAcad">
      <a:dk1>
        <a:srgbClr val="2AA7DF"/>
      </a:dk1>
      <a:lt1>
        <a:srgbClr val="FFFFFF"/>
      </a:lt1>
      <a:dk2>
        <a:srgbClr val="6B308E"/>
      </a:dk2>
      <a:lt2>
        <a:srgbClr val="000000"/>
      </a:lt2>
      <a:accent1>
        <a:srgbClr val="00938E"/>
      </a:accent1>
      <a:accent2>
        <a:srgbClr val="3EB549"/>
      </a:accent2>
      <a:accent3>
        <a:srgbClr val="D81673"/>
      </a:accent3>
      <a:accent4>
        <a:srgbClr val="234493"/>
      </a:accent4>
      <a:accent5>
        <a:srgbClr val="ED2D28"/>
      </a:accent5>
      <a:accent6>
        <a:srgbClr val="F68B21"/>
      </a:accent6>
      <a:hlink>
        <a:srgbClr val="2AA7DF"/>
      </a:hlink>
      <a:folHlink>
        <a:srgbClr val="ACB2C2"/>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NetAcad_White_PPT_Template 05Oct12</Template>
  <TotalTime>16257</TotalTime>
  <Words>2809</Words>
  <Application>Microsoft Office PowerPoint</Application>
  <PresentationFormat>On-screen Show (4:3)</PresentationFormat>
  <Paragraphs>502</Paragraphs>
  <Slides>66</Slides>
  <Notes>49</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NetAcad_White_PPT_Template 05Oct12</vt:lpstr>
      <vt:lpstr>Chapter 11: Build a Small Network</vt:lpstr>
      <vt:lpstr>Chapter Outline</vt:lpstr>
      <vt:lpstr>Section 11.1: Network Design</vt:lpstr>
      <vt:lpstr>Topic 11.1.1: Devices in a Small Network</vt:lpstr>
      <vt:lpstr>Small Network Topologies</vt:lpstr>
      <vt:lpstr>Device Selection for a Small Network</vt:lpstr>
      <vt:lpstr>IP Addressing for a Small Network</vt:lpstr>
      <vt:lpstr>Redundancy in a Small Network</vt:lpstr>
      <vt:lpstr>Traffic Management</vt:lpstr>
      <vt:lpstr>Topic 11.1.2: Small Network Applications and Protocols</vt:lpstr>
      <vt:lpstr>Common Applications</vt:lpstr>
      <vt:lpstr>Common Protocols</vt:lpstr>
      <vt:lpstr>Real-Time Applications</vt:lpstr>
      <vt:lpstr>Topic 11.1.3: Scale to Larger Networks</vt:lpstr>
      <vt:lpstr>Small Network Growth</vt:lpstr>
      <vt:lpstr>Protocol Analysis</vt:lpstr>
      <vt:lpstr>Employee Network Utilization</vt:lpstr>
      <vt:lpstr>Employee Network Utilization (cont.)</vt:lpstr>
      <vt:lpstr>Section 11.2: Network Security</vt:lpstr>
      <vt:lpstr>Topic 11.2.1: Security Threats and Vulnerabilities</vt:lpstr>
      <vt:lpstr>Types of Threats</vt:lpstr>
      <vt:lpstr>Physical Security</vt:lpstr>
      <vt:lpstr>Types of Vulnerabilities</vt:lpstr>
      <vt:lpstr>Topic 11.2.2: Network Attacks</vt:lpstr>
      <vt:lpstr>Types of Malware</vt:lpstr>
      <vt:lpstr>Reconnaissance Attacks</vt:lpstr>
      <vt:lpstr>Access Attacks</vt:lpstr>
      <vt:lpstr>Access Attacks (cont.)</vt:lpstr>
      <vt:lpstr>Denial of Service Attacks</vt:lpstr>
      <vt:lpstr>Denial of Service Attacks (cont.)</vt:lpstr>
      <vt:lpstr>Topic 11.2.3: Network Attack Mitigation</vt:lpstr>
      <vt:lpstr>Backup, Upgrade, Update, and Patch</vt:lpstr>
      <vt:lpstr>Authentication, Authorization, and Accounting</vt:lpstr>
      <vt:lpstr>Firewalls</vt:lpstr>
      <vt:lpstr>Endpoint Security</vt:lpstr>
      <vt:lpstr>Topic 11.2.4: Device Security</vt:lpstr>
      <vt:lpstr>Device Security Overview</vt:lpstr>
      <vt:lpstr>Passwords</vt:lpstr>
      <vt:lpstr>Basic Security Practices</vt:lpstr>
      <vt:lpstr>Enable SSH</vt:lpstr>
      <vt:lpstr>Topic 11.2.5: Backup and Restore Configuration Files</vt:lpstr>
      <vt:lpstr>Router File Systems</vt:lpstr>
      <vt:lpstr>Switch File Systems</vt:lpstr>
      <vt:lpstr>Backing up and Restoring using Text Files</vt:lpstr>
      <vt:lpstr>Backing up and Restoring TFTP</vt:lpstr>
      <vt:lpstr>Using USB Ports on a Cisco Router</vt:lpstr>
      <vt:lpstr>Backup and Restoring using USB</vt:lpstr>
      <vt:lpstr>Section 11.3: Basic Network Performance</vt:lpstr>
      <vt:lpstr>Topic 11.3.1: The ping Command</vt:lpstr>
      <vt:lpstr>Interpreting Ping Results</vt:lpstr>
      <vt:lpstr>Interpreting Ping Results (cont.)</vt:lpstr>
      <vt:lpstr>Extended Ping</vt:lpstr>
      <vt:lpstr>Network Baseline</vt:lpstr>
      <vt:lpstr>Topic 11.3.2: The traceroute and tracert Command</vt:lpstr>
      <vt:lpstr>Interpreting Trace Messages</vt:lpstr>
      <vt:lpstr>Topic 11.3.3: Show Commands</vt:lpstr>
      <vt:lpstr>Common show Commands Revisited</vt:lpstr>
      <vt:lpstr>Topic 11.3.4: Host and IOS Commands</vt:lpstr>
      <vt:lpstr>The ipconfig Command</vt:lpstr>
      <vt:lpstr>The ipconfig Command (cont.)</vt:lpstr>
      <vt:lpstr>The arp Command</vt:lpstr>
      <vt:lpstr>The show cdp neighbors Command</vt:lpstr>
      <vt:lpstr>The show cdp neighbors Command  (cont.)</vt:lpstr>
      <vt:lpstr>The show ip interface brief Command</vt:lpstr>
      <vt:lpstr>Section 11.4: Summary</vt:lpstr>
      <vt:lpstr>PowerPoint Presentation</vt:lpstr>
    </vt:vector>
  </TitlesOfParts>
  <Company>Cisco Systems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Relevant,  Surprising and Fresh: Cisco Brand</dc:title>
  <dc:creator>Melissa Gabriel</dc:creator>
  <cp:lastModifiedBy>Suk-yi Pennock</cp:lastModifiedBy>
  <cp:revision>378</cp:revision>
  <dcterms:created xsi:type="dcterms:W3CDTF">2012-10-09T16:58:47Z</dcterms:created>
  <dcterms:modified xsi:type="dcterms:W3CDTF">2015-07-19T14:39:45Z</dcterms:modified>
</cp:coreProperties>
</file>